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37.xml"/>
  <Override ContentType="application/vnd.openxmlformats-officedocument.presentationml.notesSlide+xml" PartName="/ppt/notesSlides/notesSlide29.xml"/>
  <Override ContentType="application/vnd.openxmlformats-officedocument.presentationml.notesSlide+xml" PartName="/ppt/notesSlides/notesSlide32.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28.xml"/>
  <Override ContentType="application/vnd.openxmlformats-officedocument.presentationml.notesSlide+xml" PartName="/ppt/notesSlides/notesSlide33.xml"/>
  <Override ContentType="application/vnd.openxmlformats-officedocument.presentationml.notesSlide+xml" PartName="/ppt/notesSlides/notesSlide15.xml"/>
  <Override ContentType="application/vnd.openxmlformats-officedocument.presentationml.notesSlide+xml" PartName="/ppt/notesSlides/notesSlide11.xml"/>
  <Override ContentType="application/vnd.openxmlformats-officedocument.presentationml.notesSlide+xml" PartName="/ppt/notesSlides/notesSlide24.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6.xml"/>
  <Override ContentType="application/vnd.openxmlformats-officedocument.presentationml.notesSlide+xml" PartName="/ppt/notesSlides/notesSlide21.xml"/>
  <Override ContentType="application/vnd.openxmlformats-officedocument.presentationml.notesSlide+xml" PartName="/ppt/notesSlides/notesSlide8.xml"/>
  <Override ContentType="application/vnd.openxmlformats-officedocument.presentationml.notesSlide+xml" PartName="/ppt/notesSlides/notesSlide34.xml"/>
  <Override ContentType="application/vnd.openxmlformats-officedocument.presentationml.notesSlide+xml" PartName="/ppt/notesSlides/notesSlide4.xml"/>
  <Override ContentType="application/vnd.openxmlformats-officedocument.presentationml.notesSlide+xml" PartName="/ppt/notesSlides/notesSlide25.xml"/>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0.xml"/>
  <Override ContentType="application/vnd.openxmlformats-officedocument.presentationml.notesSlide+xml" PartName="/ppt/notesSlides/notesSlide22.xml"/>
  <Override ContentType="application/vnd.openxmlformats-officedocument.presentationml.notesSlide+xml" PartName="/ppt/notesSlides/notesSlide7.xml"/>
  <Override ContentType="application/vnd.openxmlformats-officedocument.presentationml.notesSlide+xml" PartName="/ppt/notesSlides/notesSlide26.xml"/>
  <Override ContentType="application/vnd.openxmlformats-officedocument.presentationml.notesSlide+xml" PartName="/ppt/notesSlides/notesSlide35.xml"/>
  <Override ContentType="application/vnd.openxmlformats-officedocument.presentationml.notesSlide+xml" PartName="/ppt/notesSlides/notesSlide5.xml"/>
  <Override ContentType="application/vnd.openxmlformats-officedocument.presentationml.notesSlide+xml" PartName="/ppt/notesSlides/notesSlide31.xml"/>
  <Override ContentType="application/vnd.openxmlformats-officedocument.presentationml.notesSlide+xml" PartName="/ppt/notesSlides/notesSlide36.xml"/>
  <Override ContentType="application/vnd.openxmlformats-officedocument.presentationml.notesSlide+xml" PartName="/ppt/notesSlides/notesSlide19.xml"/>
  <Override ContentType="application/vnd.openxmlformats-officedocument.presentationml.notesSlide+xml" PartName="/ppt/notesSlides/notesSlide27.xml"/>
  <Override ContentType="application/vnd.openxmlformats-officedocument.presentationml.notesSlide+xml" PartName="/ppt/notesSlides/notesSlide14.xml"/>
  <Override ContentType="application/vnd.openxmlformats-officedocument.presentationml.notesSlide+xml" PartName="/ppt/notesSlides/notesSlide23.xml"/>
  <Override ContentType="application/vnd.openxmlformats-officedocument.presentationml.notesSlide+xml" PartName="/ppt/notesSlides/notesSlide2.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30.xml"/>
  <Override ContentType="application/vnd.openxmlformats-officedocument.presentationml.slide+xml" PartName="/ppt/slides/slide22.xml"/>
  <Override ContentType="application/vnd.openxmlformats-officedocument.presentationml.slide+xml" PartName="/ppt/slides/slide35.xml"/>
  <Override ContentType="application/vnd.openxmlformats-officedocument.presentationml.slide+xml" PartName="/ppt/slides/slide26.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5.xml"/>
  <Override ContentType="application/vnd.openxmlformats-officedocument.presentationml.slide+xml" PartName="/ppt/slides/slide34.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33.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29.xml"/>
  <Override ContentType="application/vnd.openxmlformats-officedocument.presentationml.slide+xml" PartName="/ppt/slides/slide24.xml"/>
  <Override ContentType="application/vnd.openxmlformats-officedocument.presentationml.slide+xml" PartName="/ppt/slides/slide11.xml"/>
  <Override ContentType="application/vnd.openxmlformats-officedocument.presentationml.slide+xml" PartName="/ppt/slides/slide32.xml"/>
  <Override ContentType="application/vnd.openxmlformats-officedocument.presentationml.slide+xml" PartName="/ppt/slides/slide37.xml"/>
  <Override ContentType="application/vnd.openxmlformats-officedocument.presentationml.slide+xml" PartName="/ppt/slides/slide1.xml"/>
  <Override ContentType="application/vnd.openxmlformats-officedocument.presentationml.slide+xml" PartName="/ppt/slides/slide28.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36.xml"/>
  <Override ContentType="application/vnd.openxmlformats-officedocument.presentationml.slide+xml" PartName="/ppt/slides/slide31.xml"/>
  <Override ContentType="application/vnd.openxmlformats-officedocument.presentationml.slide+xml" PartName="/ppt/slides/slide23.xml"/>
  <Override ContentType="application/vnd.openxmlformats-officedocument.presentationml.slide+xml" PartName="/ppt/slides/slide2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 id="276" r:id="rId26"/>
    <p:sldId id="277" r:id="rId27"/>
    <p:sldId id="278" r:id="rId28"/>
    <p:sldId id="279" r:id="rId29"/>
    <p:sldId id="280" r:id="rId30"/>
    <p:sldId id="281" r:id="rId31"/>
    <p:sldId id="282" r:id="rId32"/>
    <p:sldId id="283" r:id="rId33"/>
    <p:sldId id="284" r:id="rId34"/>
    <p:sldId id="285" r:id="rId35"/>
    <p:sldId id="286" r:id="rId36"/>
    <p:sldId id="287" r:id="rId37"/>
    <p:sldId id="288" r:id="rId38"/>
    <p:sldId id="289" r:id="rId39"/>
    <p:sldId id="290" r:id="rId40"/>
    <p:sldId id="291" r:id="rId41"/>
    <p:sldId id="292" r:id="rId42"/>
  </p:sldIdLst>
  <p:sldSz cy="5143500" cx="9144000"/>
  <p:notesSz cx="6858000" cy="9144000"/>
  <p:embeddedFontLst>
    <p:embeddedFont>
      <p:font typeface="Raleway"/>
      <p:regular r:id="rId43"/>
      <p:bold r:id="rId44"/>
      <p:italic r:id="rId45"/>
      <p:boldItalic r:id="rId46"/>
    </p:embeddedFont>
    <p:embeddedFont>
      <p:font typeface="Nunito"/>
      <p:regular r:id="rId47"/>
      <p:bold r:id="rId48"/>
      <p:italic r:id="rId49"/>
      <p:boldItalic r:id="rId5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40" Type="http://schemas.openxmlformats.org/officeDocument/2006/relationships/slide" Target="slides/slide35.xml"/><Relationship Id="rId42" Type="http://schemas.openxmlformats.org/officeDocument/2006/relationships/slide" Target="slides/slide37.xml"/><Relationship Id="rId41" Type="http://schemas.openxmlformats.org/officeDocument/2006/relationships/slide" Target="slides/slide36.xml"/><Relationship Id="rId44" Type="http://schemas.openxmlformats.org/officeDocument/2006/relationships/font" Target="fonts/Raleway-bold.fntdata"/><Relationship Id="rId43" Type="http://schemas.openxmlformats.org/officeDocument/2006/relationships/font" Target="fonts/Raleway-regular.fntdata"/><Relationship Id="rId46" Type="http://schemas.openxmlformats.org/officeDocument/2006/relationships/font" Target="fonts/Raleway-boldItalic.fntdata"/><Relationship Id="rId45" Type="http://schemas.openxmlformats.org/officeDocument/2006/relationships/font" Target="fonts/Raleway-italic.fntdata"/><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48" Type="http://schemas.openxmlformats.org/officeDocument/2006/relationships/font" Target="fonts/Nunito-bold.fntdata"/><Relationship Id="rId47" Type="http://schemas.openxmlformats.org/officeDocument/2006/relationships/font" Target="fonts/Nunito-regular.fntdata"/><Relationship Id="rId49" Type="http://schemas.openxmlformats.org/officeDocument/2006/relationships/font" Target="fonts/Nunito-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slide" Target="slides/slide26.xml"/><Relationship Id="rId30" Type="http://schemas.openxmlformats.org/officeDocument/2006/relationships/slide" Target="slides/slide25.xml"/><Relationship Id="rId33" Type="http://schemas.openxmlformats.org/officeDocument/2006/relationships/slide" Target="slides/slide28.xml"/><Relationship Id="rId32" Type="http://schemas.openxmlformats.org/officeDocument/2006/relationships/slide" Target="slides/slide27.xml"/><Relationship Id="rId35" Type="http://schemas.openxmlformats.org/officeDocument/2006/relationships/slide" Target="slides/slide30.xml"/><Relationship Id="rId34" Type="http://schemas.openxmlformats.org/officeDocument/2006/relationships/slide" Target="slides/slide29.xml"/><Relationship Id="rId37" Type="http://schemas.openxmlformats.org/officeDocument/2006/relationships/slide" Target="slides/slide32.xml"/><Relationship Id="rId36" Type="http://schemas.openxmlformats.org/officeDocument/2006/relationships/slide" Target="slides/slide31.xml"/><Relationship Id="rId39" Type="http://schemas.openxmlformats.org/officeDocument/2006/relationships/slide" Target="slides/slide34.xml"/><Relationship Id="rId38" Type="http://schemas.openxmlformats.org/officeDocument/2006/relationships/slide" Target="slides/slide33.xml"/><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26" Type="http://schemas.openxmlformats.org/officeDocument/2006/relationships/slide" Target="slides/slide21.xml"/><Relationship Id="rId25" Type="http://schemas.openxmlformats.org/officeDocument/2006/relationships/slide" Target="slides/slide20.xml"/><Relationship Id="rId28" Type="http://schemas.openxmlformats.org/officeDocument/2006/relationships/slide" Target="slides/slide23.xml"/><Relationship Id="rId27" Type="http://schemas.openxmlformats.org/officeDocument/2006/relationships/slide" Target="slides/slide22.xml"/><Relationship Id="rId29" Type="http://schemas.openxmlformats.org/officeDocument/2006/relationships/slide" Target="slides/slide24.xml"/><Relationship Id="rId50" Type="http://schemas.openxmlformats.org/officeDocument/2006/relationships/font" Target="fonts/Nunito-boldItalic.fntdata"/><Relationship Id="rId11" Type="http://schemas.openxmlformats.org/officeDocument/2006/relationships/slide" Target="slides/slide6.xml"/><Relationship Id="rId10" Type="http://schemas.openxmlformats.org/officeDocument/2006/relationships/slide" Target="slides/slide5.xml"/><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4" name="Shape 124"/>
        <p:cNvGrpSpPr/>
        <p:nvPr/>
      </p:nvGrpSpPr>
      <p:grpSpPr>
        <a:xfrm>
          <a:off x="0" y="0"/>
          <a:ext cx="0" cy="0"/>
          <a:chOff x="0" y="0"/>
          <a:chExt cx="0" cy="0"/>
        </a:xfrm>
      </p:grpSpPr>
      <p:sp>
        <p:nvSpPr>
          <p:cNvPr id="125" name="Google Shape;12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126" name="Google Shape;12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6" name="Shape 176"/>
        <p:cNvGrpSpPr/>
        <p:nvPr/>
      </p:nvGrpSpPr>
      <p:grpSpPr>
        <a:xfrm>
          <a:off x="0" y="0"/>
          <a:ext cx="0" cy="0"/>
          <a:chOff x="0" y="0"/>
          <a:chExt cx="0" cy="0"/>
        </a:xfrm>
      </p:grpSpPr>
      <p:sp>
        <p:nvSpPr>
          <p:cNvPr id="177" name="Google Shape;177;g9a0875a814_0_19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8" name="Google Shape;178;g9a0875a814_0_19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2" name="Shape 182"/>
        <p:cNvGrpSpPr/>
        <p:nvPr/>
      </p:nvGrpSpPr>
      <p:grpSpPr>
        <a:xfrm>
          <a:off x="0" y="0"/>
          <a:ext cx="0" cy="0"/>
          <a:chOff x="0" y="0"/>
          <a:chExt cx="0" cy="0"/>
        </a:xfrm>
      </p:grpSpPr>
      <p:sp>
        <p:nvSpPr>
          <p:cNvPr id="183" name="Google Shape;183;g9a0875a814_0_19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84" name="Google Shape;184;g9a0875a814_0_19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8" name="Shape 188"/>
        <p:cNvGrpSpPr/>
        <p:nvPr/>
      </p:nvGrpSpPr>
      <p:grpSpPr>
        <a:xfrm>
          <a:off x="0" y="0"/>
          <a:ext cx="0" cy="0"/>
          <a:chOff x="0" y="0"/>
          <a:chExt cx="0" cy="0"/>
        </a:xfrm>
      </p:grpSpPr>
      <p:sp>
        <p:nvSpPr>
          <p:cNvPr id="189" name="Google Shape;189;g9a0875a814_0_1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0" name="Google Shape;190;g9a0875a814_0_1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3" name="Shape 193"/>
        <p:cNvGrpSpPr/>
        <p:nvPr/>
      </p:nvGrpSpPr>
      <p:grpSpPr>
        <a:xfrm>
          <a:off x="0" y="0"/>
          <a:ext cx="0" cy="0"/>
          <a:chOff x="0" y="0"/>
          <a:chExt cx="0" cy="0"/>
        </a:xfrm>
      </p:grpSpPr>
      <p:sp>
        <p:nvSpPr>
          <p:cNvPr id="194" name="Google Shape;194;g9a0875a814_0_20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95" name="Google Shape;195;g9a0875a814_0_20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99" name="Shape 199"/>
        <p:cNvGrpSpPr/>
        <p:nvPr/>
      </p:nvGrpSpPr>
      <p:grpSpPr>
        <a:xfrm>
          <a:off x="0" y="0"/>
          <a:ext cx="0" cy="0"/>
          <a:chOff x="0" y="0"/>
          <a:chExt cx="0" cy="0"/>
        </a:xfrm>
      </p:grpSpPr>
      <p:sp>
        <p:nvSpPr>
          <p:cNvPr id="200" name="Google Shape;200;g9a0875a814_0_2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1" name="Google Shape;201;g9a0875a814_0_2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05" name="Shape 205"/>
        <p:cNvGrpSpPr/>
        <p:nvPr/>
      </p:nvGrpSpPr>
      <p:grpSpPr>
        <a:xfrm>
          <a:off x="0" y="0"/>
          <a:ext cx="0" cy="0"/>
          <a:chOff x="0" y="0"/>
          <a:chExt cx="0" cy="0"/>
        </a:xfrm>
      </p:grpSpPr>
      <p:sp>
        <p:nvSpPr>
          <p:cNvPr id="206" name="Google Shape;206;g9a0875a814_0_21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07" name="Google Shape;207;g9a0875a814_0_21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1" name="Shape 211"/>
        <p:cNvGrpSpPr/>
        <p:nvPr/>
      </p:nvGrpSpPr>
      <p:grpSpPr>
        <a:xfrm>
          <a:off x="0" y="0"/>
          <a:ext cx="0" cy="0"/>
          <a:chOff x="0" y="0"/>
          <a:chExt cx="0" cy="0"/>
        </a:xfrm>
      </p:grpSpPr>
      <p:sp>
        <p:nvSpPr>
          <p:cNvPr id="212" name="Google Shape;212;g9a0875a814_0_22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3" name="Google Shape;213;g9a0875a814_0_22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17" name="Shape 217"/>
        <p:cNvGrpSpPr/>
        <p:nvPr/>
      </p:nvGrpSpPr>
      <p:grpSpPr>
        <a:xfrm>
          <a:off x="0" y="0"/>
          <a:ext cx="0" cy="0"/>
          <a:chOff x="0" y="0"/>
          <a:chExt cx="0" cy="0"/>
        </a:xfrm>
      </p:grpSpPr>
      <p:sp>
        <p:nvSpPr>
          <p:cNvPr id="218" name="Google Shape;218;g9a0875a814_0_2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19" name="Google Shape;219;g9a0875a814_0_2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3" name="Shape 223"/>
        <p:cNvGrpSpPr/>
        <p:nvPr/>
      </p:nvGrpSpPr>
      <p:grpSpPr>
        <a:xfrm>
          <a:off x="0" y="0"/>
          <a:ext cx="0" cy="0"/>
          <a:chOff x="0" y="0"/>
          <a:chExt cx="0" cy="0"/>
        </a:xfrm>
      </p:grpSpPr>
      <p:sp>
        <p:nvSpPr>
          <p:cNvPr id="224" name="Google Shape;224;g9a0875a814_0_12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25" name="Google Shape;225;g9a0875a814_0_12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28" name="Shape 228"/>
        <p:cNvGrpSpPr/>
        <p:nvPr/>
      </p:nvGrpSpPr>
      <p:grpSpPr>
        <a:xfrm>
          <a:off x="0" y="0"/>
          <a:ext cx="0" cy="0"/>
          <a:chOff x="0" y="0"/>
          <a:chExt cx="0" cy="0"/>
        </a:xfrm>
      </p:grpSpPr>
      <p:sp>
        <p:nvSpPr>
          <p:cNvPr id="229" name="Google Shape;229;g9a0875a814_0_2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0" name="Google Shape;230;g9a0875a814_0_2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0" name="Shape 130"/>
        <p:cNvGrpSpPr/>
        <p:nvPr/>
      </p:nvGrpSpPr>
      <p:grpSpPr>
        <a:xfrm>
          <a:off x="0" y="0"/>
          <a:ext cx="0" cy="0"/>
          <a:chOff x="0" y="0"/>
          <a:chExt cx="0" cy="0"/>
        </a:xfrm>
      </p:grpSpPr>
      <p:sp>
        <p:nvSpPr>
          <p:cNvPr id="131" name="Google Shape;131;g9a0875a814_0_14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2" name="Google Shape;132;g9a0875a814_0_14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34" name="Shape 234"/>
        <p:cNvGrpSpPr/>
        <p:nvPr/>
      </p:nvGrpSpPr>
      <p:grpSpPr>
        <a:xfrm>
          <a:off x="0" y="0"/>
          <a:ext cx="0" cy="0"/>
          <a:chOff x="0" y="0"/>
          <a:chExt cx="0" cy="0"/>
        </a:xfrm>
      </p:grpSpPr>
      <p:sp>
        <p:nvSpPr>
          <p:cNvPr id="235" name="Google Shape;235;g9a0875a814_0_23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36" name="Google Shape;236;g9a0875a814_0_23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0" name="Shape 240"/>
        <p:cNvGrpSpPr/>
        <p:nvPr/>
      </p:nvGrpSpPr>
      <p:grpSpPr>
        <a:xfrm>
          <a:off x="0" y="0"/>
          <a:ext cx="0" cy="0"/>
          <a:chOff x="0" y="0"/>
          <a:chExt cx="0" cy="0"/>
        </a:xfrm>
      </p:grpSpPr>
      <p:sp>
        <p:nvSpPr>
          <p:cNvPr id="241" name="Google Shape;241;g9a0875a814_0_24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2" name="Google Shape;242;g9a0875a814_0_24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46" name="Shape 246"/>
        <p:cNvGrpSpPr/>
        <p:nvPr/>
      </p:nvGrpSpPr>
      <p:grpSpPr>
        <a:xfrm>
          <a:off x="0" y="0"/>
          <a:ext cx="0" cy="0"/>
          <a:chOff x="0" y="0"/>
          <a:chExt cx="0" cy="0"/>
        </a:xfrm>
      </p:grpSpPr>
      <p:sp>
        <p:nvSpPr>
          <p:cNvPr id="247" name="Google Shape;247;g9a0875a814_0_24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48" name="Google Shape;248;g9a0875a814_0_24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2" name="Shape 252"/>
        <p:cNvGrpSpPr/>
        <p:nvPr/>
      </p:nvGrpSpPr>
      <p:grpSpPr>
        <a:xfrm>
          <a:off x="0" y="0"/>
          <a:ext cx="0" cy="0"/>
          <a:chOff x="0" y="0"/>
          <a:chExt cx="0" cy="0"/>
        </a:xfrm>
      </p:grpSpPr>
      <p:sp>
        <p:nvSpPr>
          <p:cNvPr id="253" name="Google Shape;253;g9a0875a814_0_2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54" name="Google Shape;254;g9a0875a814_0_2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58" name="Shape 258"/>
        <p:cNvGrpSpPr/>
        <p:nvPr/>
      </p:nvGrpSpPr>
      <p:grpSpPr>
        <a:xfrm>
          <a:off x="0" y="0"/>
          <a:ext cx="0" cy="0"/>
          <a:chOff x="0" y="0"/>
          <a:chExt cx="0" cy="0"/>
        </a:xfrm>
      </p:grpSpPr>
      <p:sp>
        <p:nvSpPr>
          <p:cNvPr id="259" name="Google Shape;259;g9a0875a814_0_25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0" name="Google Shape;260;g9a0875a814_0_25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4" name="Shape 264"/>
        <p:cNvGrpSpPr/>
        <p:nvPr/>
      </p:nvGrpSpPr>
      <p:grpSpPr>
        <a:xfrm>
          <a:off x="0" y="0"/>
          <a:ext cx="0" cy="0"/>
          <a:chOff x="0" y="0"/>
          <a:chExt cx="0" cy="0"/>
        </a:xfrm>
      </p:grpSpPr>
      <p:sp>
        <p:nvSpPr>
          <p:cNvPr id="265" name="Google Shape;265;g9a0875a814_0_15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66" name="Google Shape;266;g9a0875a814_0_15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69" name="Shape 269"/>
        <p:cNvGrpSpPr/>
        <p:nvPr/>
      </p:nvGrpSpPr>
      <p:grpSpPr>
        <a:xfrm>
          <a:off x="0" y="0"/>
          <a:ext cx="0" cy="0"/>
          <a:chOff x="0" y="0"/>
          <a:chExt cx="0" cy="0"/>
        </a:xfrm>
      </p:grpSpPr>
      <p:sp>
        <p:nvSpPr>
          <p:cNvPr id="270" name="Google Shape;270;g9a0875a814_0_13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1" name="Google Shape;271;g9a0875a814_0_13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74" name="Shape 274"/>
        <p:cNvGrpSpPr/>
        <p:nvPr/>
      </p:nvGrpSpPr>
      <p:grpSpPr>
        <a:xfrm>
          <a:off x="0" y="0"/>
          <a:ext cx="0" cy="0"/>
          <a:chOff x="0" y="0"/>
          <a:chExt cx="0" cy="0"/>
        </a:xfrm>
      </p:grpSpPr>
      <p:sp>
        <p:nvSpPr>
          <p:cNvPr id="275" name="Google Shape;275;g9a0875a814_0_31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76" name="Google Shape;276;g9a0875a814_0_31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0" name="Shape 280"/>
        <p:cNvGrpSpPr/>
        <p:nvPr/>
      </p:nvGrpSpPr>
      <p:grpSpPr>
        <a:xfrm>
          <a:off x="0" y="0"/>
          <a:ext cx="0" cy="0"/>
          <a:chOff x="0" y="0"/>
          <a:chExt cx="0" cy="0"/>
        </a:xfrm>
      </p:grpSpPr>
      <p:sp>
        <p:nvSpPr>
          <p:cNvPr id="281" name="Google Shape;281;g9a0875a814_0_32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2" name="Google Shape;282;g9a0875a814_0_32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86" name="Shape 286"/>
        <p:cNvGrpSpPr/>
        <p:nvPr/>
      </p:nvGrpSpPr>
      <p:grpSpPr>
        <a:xfrm>
          <a:off x="0" y="0"/>
          <a:ext cx="0" cy="0"/>
          <a:chOff x="0" y="0"/>
          <a:chExt cx="0" cy="0"/>
        </a:xfrm>
      </p:grpSpPr>
      <p:sp>
        <p:nvSpPr>
          <p:cNvPr id="287" name="Google Shape;287;g9a0875a814_0_32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88" name="Google Shape;288;g9a0875a814_0_32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5" name="Shape 135"/>
        <p:cNvGrpSpPr/>
        <p:nvPr/>
      </p:nvGrpSpPr>
      <p:grpSpPr>
        <a:xfrm>
          <a:off x="0" y="0"/>
          <a:ext cx="0" cy="0"/>
          <a:chOff x="0" y="0"/>
          <a:chExt cx="0" cy="0"/>
        </a:xfrm>
      </p:grpSpPr>
      <p:sp>
        <p:nvSpPr>
          <p:cNvPr id="136" name="Google Shape;136;g9a0875a814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7" name="Google Shape;137;g9a0875a814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2" name="Shape 292"/>
        <p:cNvGrpSpPr/>
        <p:nvPr/>
      </p:nvGrpSpPr>
      <p:grpSpPr>
        <a:xfrm>
          <a:off x="0" y="0"/>
          <a:ext cx="0" cy="0"/>
          <a:chOff x="0" y="0"/>
          <a:chExt cx="0" cy="0"/>
        </a:xfrm>
      </p:grpSpPr>
      <p:sp>
        <p:nvSpPr>
          <p:cNvPr id="293" name="Google Shape;293;g9a0875a814_0_33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294" name="Google Shape;294;g9a0875a814_0_33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298" name="Shape 298"/>
        <p:cNvGrpSpPr/>
        <p:nvPr/>
      </p:nvGrpSpPr>
      <p:grpSpPr>
        <a:xfrm>
          <a:off x="0" y="0"/>
          <a:ext cx="0" cy="0"/>
          <a:chOff x="0" y="0"/>
          <a:chExt cx="0" cy="0"/>
        </a:xfrm>
      </p:grpSpPr>
      <p:sp>
        <p:nvSpPr>
          <p:cNvPr id="299" name="Google Shape;299;g9a0875a814_0_3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0" name="Google Shape;300;g9a0875a814_0_3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4" name="Shape 304"/>
        <p:cNvGrpSpPr/>
        <p:nvPr/>
      </p:nvGrpSpPr>
      <p:grpSpPr>
        <a:xfrm>
          <a:off x="0" y="0"/>
          <a:ext cx="0" cy="0"/>
          <a:chOff x="0" y="0"/>
          <a:chExt cx="0" cy="0"/>
        </a:xfrm>
      </p:grpSpPr>
      <p:sp>
        <p:nvSpPr>
          <p:cNvPr id="305" name="Google Shape;305;g9a0875a814_0_13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06" name="Google Shape;306;g9a0875a814_0_13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09" name="Shape 309"/>
        <p:cNvGrpSpPr/>
        <p:nvPr/>
      </p:nvGrpSpPr>
      <p:grpSpPr>
        <a:xfrm>
          <a:off x="0" y="0"/>
          <a:ext cx="0" cy="0"/>
          <a:chOff x="0" y="0"/>
          <a:chExt cx="0" cy="0"/>
        </a:xfrm>
      </p:grpSpPr>
      <p:sp>
        <p:nvSpPr>
          <p:cNvPr id="310" name="Google Shape;310;g9a0875a814_0_29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1" name="Google Shape;311;g9a0875a814_0_29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15" name="Shape 315"/>
        <p:cNvGrpSpPr/>
        <p:nvPr/>
      </p:nvGrpSpPr>
      <p:grpSpPr>
        <a:xfrm>
          <a:off x="0" y="0"/>
          <a:ext cx="0" cy="0"/>
          <a:chOff x="0" y="0"/>
          <a:chExt cx="0" cy="0"/>
        </a:xfrm>
      </p:grpSpPr>
      <p:sp>
        <p:nvSpPr>
          <p:cNvPr id="316" name="Google Shape;316;g9a0875a814_0_29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17" name="Google Shape;317;g9a0875a814_0_29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1" name="Shape 321"/>
        <p:cNvGrpSpPr/>
        <p:nvPr/>
      </p:nvGrpSpPr>
      <p:grpSpPr>
        <a:xfrm>
          <a:off x="0" y="0"/>
          <a:ext cx="0" cy="0"/>
          <a:chOff x="0" y="0"/>
          <a:chExt cx="0" cy="0"/>
        </a:xfrm>
      </p:grpSpPr>
      <p:sp>
        <p:nvSpPr>
          <p:cNvPr id="322" name="Google Shape;322;g9a0875a814_0_30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3" name="Google Shape;323;g9a0875a814_0_30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27" name="Shape 327"/>
        <p:cNvGrpSpPr/>
        <p:nvPr/>
      </p:nvGrpSpPr>
      <p:grpSpPr>
        <a:xfrm>
          <a:off x="0" y="0"/>
          <a:ext cx="0" cy="0"/>
          <a:chOff x="0" y="0"/>
          <a:chExt cx="0" cy="0"/>
        </a:xfrm>
      </p:grpSpPr>
      <p:sp>
        <p:nvSpPr>
          <p:cNvPr id="328" name="Google Shape;328;g9a0875a814_0_13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29" name="Google Shape;329;g9a0875a814_0_13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32" name="Shape 332"/>
        <p:cNvGrpSpPr/>
        <p:nvPr/>
      </p:nvGrpSpPr>
      <p:grpSpPr>
        <a:xfrm>
          <a:off x="0" y="0"/>
          <a:ext cx="0" cy="0"/>
          <a:chOff x="0" y="0"/>
          <a:chExt cx="0" cy="0"/>
        </a:xfrm>
      </p:grpSpPr>
      <p:sp>
        <p:nvSpPr>
          <p:cNvPr id="333" name="Google Shape;333;g9a0875a814_0_26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34" name="Google Shape;334;g9a0875a814_0_26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0" name="Shape 140"/>
        <p:cNvGrpSpPr/>
        <p:nvPr/>
      </p:nvGrpSpPr>
      <p:grpSpPr>
        <a:xfrm>
          <a:off x="0" y="0"/>
          <a:ext cx="0" cy="0"/>
          <a:chOff x="0" y="0"/>
          <a:chExt cx="0" cy="0"/>
        </a:xfrm>
      </p:grpSpPr>
      <p:sp>
        <p:nvSpPr>
          <p:cNvPr id="141" name="Google Shape;141;g9a0875a814_0_15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2" name="Google Shape;142;g9a0875a814_0_15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6" name="Shape 146"/>
        <p:cNvGrpSpPr/>
        <p:nvPr/>
      </p:nvGrpSpPr>
      <p:grpSpPr>
        <a:xfrm>
          <a:off x="0" y="0"/>
          <a:ext cx="0" cy="0"/>
          <a:chOff x="0" y="0"/>
          <a:chExt cx="0" cy="0"/>
        </a:xfrm>
      </p:grpSpPr>
      <p:sp>
        <p:nvSpPr>
          <p:cNvPr id="147" name="Google Shape;147;g9a0875a814_0_16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8" name="Google Shape;148;g9a0875a814_0_16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g9a0875a814_0_16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4" name="Google Shape;154;g9a0875a814_0_16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8" name="Shape 158"/>
        <p:cNvGrpSpPr/>
        <p:nvPr/>
      </p:nvGrpSpPr>
      <p:grpSpPr>
        <a:xfrm>
          <a:off x="0" y="0"/>
          <a:ext cx="0" cy="0"/>
          <a:chOff x="0" y="0"/>
          <a:chExt cx="0" cy="0"/>
        </a:xfrm>
      </p:grpSpPr>
      <p:sp>
        <p:nvSpPr>
          <p:cNvPr id="159" name="Google Shape;159;g9a0875a814_0_17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0" name="Google Shape;160;g9a0875a814_0_17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4" name="Shape 164"/>
        <p:cNvGrpSpPr/>
        <p:nvPr/>
      </p:nvGrpSpPr>
      <p:grpSpPr>
        <a:xfrm>
          <a:off x="0" y="0"/>
          <a:ext cx="0" cy="0"/>
          <a:chOff x="0" y="0"/>
          <a:chExt cx="0" cy="0"/>
        </a:xfrm>
      </p:grpSpPr>
      <p:sp>
        <p:nvSpPr>
          <p:cNvPr id="165" name="Google Shape;165;g9a0875a814_0_17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6" name="Google Shape;166;g9a0875a814_0_17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0" name="Shape 170"/>
        <p:cNvGrpSpPr/>
        <p:nvPr/>
      </p:nvGrpSpPr>
      <p:grpSpPr>
        <a:xfrm>
          <a:off x="0" y="0"/>
          <a:ext cx="0" cy="0"/>
          <a:chOff x="0" y="0"/>
          <a:chExt cx="0" cy="0"/>
        </a:xfrm>
      </p:grpSpPr>
      <p:sp>
        <p:nvSpPr>
          <p:cNvPr id="171" name="Google Shape;171;g9a0875a814_0_18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2" name="Google Shape;172;g9a0875a814_0_18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bg>
      <p:bgPr>
        <a:solidFill>
          <a:schemeClr val="accent6"/>
        </a:solidFill>
      </p:bgPr>
    </p:bg>
    <p:spTree>
      <p:nvGrpSpPr>
        <p:cNvPr id="9" name="Shape 9"/>
        <p:cNvGrpSpPr/>
        <p:nvPr/>
      </p:nvGrpSpPr>
      <p:grpSpPr>
        <a:xfrm>
          <a:off x="0" y="0"/>
          <a:ext cx="0" cy="0"/>
          <a:chOff x="0" y="0"/>
          <a:chExt cx="0" cy="0"/>
        </a:xfrm>
      </p:grpSpPr>
      <p:sp>
        <p:nvSpPr>
          <p:cNvPr id="10" name="Google Shape;10;p2"/>
          <p:cNvSpPr/>
          <p:nvPr/>
        </p:nvSpPr>
        <p:spPr>
          <a:xfrm>
            <a:off x="31" y="2824500"/>
            <a:ext cx="7370400" cy="2319000"/>
          </a:xfrm>
          <a:prstGeom prst="rtTriangle">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p:nvPr/>
        </p:nvSpPr>
        <p:spPr>
          <a:xfrm flipH="1">
            <a:off x="3582600" y="1550700"/>
            <a:ext cx="5561400" cy="35928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2" name="Google Shape;12;p2"/>
          <p:cNvSpPr/>
          <p:nvPr/>
        </p:nvSpPr>
        <p:spPr>
          <a:xfrm rot="10800000">
            <a:off x="5058905" y="0"/>
            <a:ext cx="4085100" cy="20526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3" name="Google Shape;13;p2"/>
          <p:cNvSpPr/>
          <p:nvPr/>
        </p:nvSpPr>
        <p:spPr>
          <a:xfrm>
            <a:off x="20327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4" name="Google Shape;14;p2"/>
          <p:cNvGrpSpPr/>
          <p:nvPr/>
        </p:nvGrpSpPr>
        <p:grpSpPr>
          <a:xfrm>
            <a:off x="255200" y="592"/>
            <a:ext cx="2250363" cy="1044300"/>
            <a:chOff x="255200" y="592"/>
            <a:chExt cx="2250363" cy="1044300"/>
          </a:xfrm>
        </p:grpSpPr>
        <p:sp>
          <p:nvSpPr>
            <p:cNvPr id="15" name="Google Shape;15;p2"/>
            <p:cNvSpPr/>
            <p:nvPr/>
          </p:nvSpPr>
          <p:spPr>
            <a:xfrm>
              <a:off x="764063"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2"/>
            <p:cNvSpPr/>
            <p:nvPr/>
          </p:nvSpPr>
          <p:spPr>
            <a:xfrm>
              <a:off x="509632"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7" name="Google Shape;17;p2"/>
            <p:cNvSpPr/>
            <p:nvPr/>
          </p:nvSpPr>
          <p:spPr>
            <a:xfrm>
              <a:off x="255200" y="592"/>
              <a:ext cx="1741500" cy="10443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8" name="Google Shape;18;p2"/>
          <p:cNvGrpSpPr/>
          <p:nvPr/>
        </p:nvGrpSpPr>
        <p:grpSpPr>
          <a:xfrm>
            <a:off x="905395" y="592"/>
            <a:ext cx="2250363" cy="1044300"/>
            <a:chOff x="905395" y="592"/>
            <a:chExt cx="2250363" cy="1044300"/>
          </a:xfrm>
        </p:grpSpPr>
        <p:sp>
          <p:nvSpPr>
            <p:cNvPr id="19" name="Google Shape;19;p2"/>
            <p:cNvSpPr/>
            <p:nvPr/>
          </p:nvSpPr>
          <p:spPr>
            <a:xfrm>
              <a:off x="1414258"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0" name="Google Shape;20;p2"/>
            <p:cNvSpPr/>
            <p:nvPr/>
          </p:nvSpPr>
          <p:spPr>
            <a:xfrm>
              <a:off x="1159826"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1" name="Google Shape;21;p2"/>
            <p:cNvSpPr/>
            <p:nvPr/>
          </p:nvSpPr>
          <p:spPr>
            <a:xfrm>
              <a:off x="905395" y="592"/>
              <a:ext cx="1741500" cy="1044300"/>
            </a:xfrm>
            <a:prstGeom prst="parallelogram">
              <a:avLst>
                <a:gd fmla="val 153193"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2" name="Google Shape;22;p2"/>
          <p:cNvGrpSpPr/>
          <p:nvPr/>
        </p:nvGrpSpPr>
        <p:grpSpPr>
          <a:xfrm>
            <a:off x="7057468" y="5088"/>
            <a:ext cx="1851282" cy="752108"/>
            <a:chOff x="6917201" y="0"/>
            <a:chExt cx="2227777" cy="863400"/>
          </a:xfrm>
        </p:grpSpPr>
        <p:sp>
          <p:nvSpPr>
            <p:cNvPr id="23" name="Google Shape;23;p2"/>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4" name="Google Shape;24;p2"/>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5" name="Google Shape;25;p2"/>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26" name="Google Shape;26;p2"/>
          <p:cNvGrpSpPr/>
          <p:nvPr/>
        </p:nvGrpSpPr>
        <p:grpSpPr>
          <a:xfrm>
            <a:off x="6553032" y="4217852"/>
            <a:ext cx="2389068" cy="925737"/>
            <a:chOff x="6917201" y="0"/>
            <a:chExt cx="2227777" cy="863400"/>
          </a:xfrm>
        </p:grpSpPr>
        <p:sp>
          <p:nvSpPr>
            <p:cNvPr id="27" name="Google Shape;27;p2"/>
            <p:cNvSpPr/>
            <p:nvPr/>
          </p:nvSpPr>
          <p:spPr>
            <a:xfrm>
              <a:off x="7641677"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8" name="Google Shape;28;p2"/>
            <p:cNvSpPr/>
            <p:nvPr/>
          </p:nvSpPr>
          <p:spPr>
            <a:xfrm>
              <a:off x="7279439"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29" name="Google Shape;29;p2"/>
            <p:cNvSpPr/>
            <p:nvPr/>
          </p:nvSpPr>
          <p:spPr>
            <a:xfrm>
              <a:off x="6917201" y="0"/>
              <a:ext cx="1503300" cy="863400"/>
            </a:xfrm>
            <a:prstGeom prst="parallelogram">
              <a:avLst>
                <a:gd fmla="val 158024"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30" name="Google Shape;30;p2"/>
          <p:cNvGrpSpPr/>
          <p:nvPr/>
        </p:nvGrpSpPr>
        <p:grpSpPr>
          <a:xfrm>
            <a:off x="199149" y="4055652"/>
            <a:ext cx="2795414" cy="1083308"/>
            <a:chOff x="6917201" y="0"/>
            <a:chExt cx="2227777" cy="863400"/>
          </a:xfrm>
        </p:grpSpPr>
        <p:sp>
          <p:nvSpPr>
            <p:cNvPr id="31" name="Google Shape;31;p2"/>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2" name="Google Shape;32;p2"/>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3" name="Google Shape;33;p2"/>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34" name="Google Shape;34;p2"/>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35" name="Google Shape;35;p2"/>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Clr>
                <a:schemeClr val="lt1"/>
              </a:buClr>
              <a:buSzPts val="1600"/>
              <a:buNone/>
              <a:defRPr sz="1600">
                <a:solidFill>
                  <a:schemeClr val="lt1"/>
                </a:solidFill>
              </a:defRPr>
            </a:lvl1pPr>
            <a:lvl2pPr lvl="1" algn="ctr">
              <a:lnSpc>
                <a:spcPct val="100000"/>
              </a:lnSpc>
              <a:spcBef>
                <a:spcPts val="0"/>
              </a:spcBef>
              <a:spcAft>
                <a:spcPts val="0"/>
              </a:spcAft>
              <a:buClr>
                <a:schemeClr val="lt1"/>
              </a:buClr>
              <a:buSzPts val="1600"/>
              <a:buNone/>
              <a:defRPr sz="1600">
                <a:solidFill>
                  <a:schemeClr val="lt1"/>
                </a:solidFill>
              </a:defRPr>
            </a:lvl2pPr>
            <a:lvl3pPr lvl="2" algn="ctr">
              <a:lnSpc>
                <a:spcPct val="100000"/>
              </a:lnSpc>
              <a:spcBef>
                <a:spcPts val="0"/>
              </a:spcBef>
              <a:spcAft>
                <a:spcPts val="0"/>
              </a:spcAft>
              <a:buClr>
                <a:schemeClr val="lt1"/>
              </a:buClr>
              <a:buSzPts val="1600"/>
              <a:buNone/>
              <a:defRPr sz="1600">
                <a:solidFill>
                  <a:schemeClr val="lt1"/>
                </a:solidFill>
              </a:defRPr>
            </a:lvl3pPr>
            <a:lvl4pPr lvl="3" algn="ctr">
              <a:lnSpc>
                <a:spcPct val="100000"/>
              </a:lnSpc>
              <a:spcBef>
                <a:spcPts val="0"/>
              </a:spcBef>
              <a:spcAft>
                <a:spcPts val="0"/>
              </a:spcAft>
              <a:buClr>
                <a:schemeClr val="lt1"/>
              </a:buClr>
              <a:buSzPts val="1600"/>
              <a:buNone/>
              <a:defRPr sz="1600">
                <a:solidFill>
                  <a:schemeClr val="lt1"/>
                </a:solidFill>
              </a:defRPr>
            </a:lvl4pPr>
            <a:lvl5pPr lvl="4" algn="ctr">
              <a:lnSpc>
                <a:spcPct val="100000"/>
              </a:lnSpc>
              <a:spcBef>
                <a:spcPts val="0"/>
              </a:spcBef>
              <a:spcAft>
                <a:spcPts val="0"/>
              </a:spcAft>
              <a:buClr>
                <a:schemeClr val="lt1"/>
              </a:buClr>
              <a:buSzPts val="1600"/>
              <a:buNone/>
              <a:defRPr sz="1600">
                <a:solidFill>
                  <a:schemeClr val="lt1"/>
                </a:solidFill>
              </a:defRPr>
            </a:lvl5pPr>
            <a:lvl6pPr lvl="5" algn="ctr">
              <a:lnSpc>
                <a:spcPct val="100000"/>
              </a:lnSpc>
              <a:spcBef>
                <a:spcPts val="0"/>
              </a:spcBef>
              <a:spcAft>
                <a:spcPts val="0"/>
              </a:spcAft>
              <a:buClr>
                <a:schemeClr val="lt1"/>
              </a:buClr>
              <a:buSzPts val="1600"/>
              <a:buNone/>
              <a:defRPr sz="1600">
                <a:solidFill>
                  <a:schemeClr val="lt1"/>
                </a:solidFill>
              </a:defRPr>
            </a:lvl6pPr>
            <a:lvl7pPr lvl="6" algn="ctr">
              <a:lnSpc>
                <a:spcPct val="100000"/>
              </a:lnSpc>
              <a:spcBef>
                <a:spcPts val="0"/>
              </a:spcBef>
              <a:spcAft>
                <a:spcPts val="0"/>
              </a:spcAft>
              <a:buClr>
                <a:schemeClr val="lt1"/>
              </a:buClr>
              <a:buSzPts val="1600"/>
              <a:buNone/>
              <a:defRPr sz="1600">
                <a:solidFill>
                  <a:schemeClr val="lt1"/>
                </a:solidFill>
              </a:defRPr>
            </a:lvl7pPr>
            <a:lvl8pPr lvl="7" algn="ctr">
              <a:lnSpc>
                <a:spcPct val="100000"/>
              </a:lnSpc>
              <a:spcBef>
                <a:spcPts val="0"/>
              </a:spcBef>
              <a:spcAft>
                <a:spcPts val="0"/>
              </a:spcAft>
              <a:buClr>
                <a:schemeClr val="lt1"/>
              </a:buClr>
              <a:buSzPts val="1600"/>
              <a:buNone/>
              <a:defRPr sz="1600">
                <a:solidFill>
                  <a:schemeClr val="lt1"/>
                </a:solidFill>
              </a:defRPr>
            </a:lvl8pPr>
            <a:lvl9pPr lvl="8" algn="ctr">
              <a:lnSpc>
                <a:spcPct val="100000"/>
              </a:lnSpc>
              <a:spcBef>
                <a:spcPts val="0"/>
              </a:spcBef>
              <a:spcAft>
                <a:spcPts val="0"/>
              </a:spcAft>
              <a:buClr>
                <a:schemeClr val="lt1"/>
              </a:buClr>
              <a:buSzPts val="1600"/>
              <a:buNone/>
              <a:defRPr sz="1600">
                <a:solidFill>
                  <a:schemeClr val="lt1"/>
                </a:solidFill>
              </a:defRPr>
            </a:lvl9pPr>
          </a:lstStyle>
          <a:p/>
        </p:txBody>
      </p:sp>
      <p:sp>
        <p:nvSpPr>
          <p:cNvPr id="36" name="Google Shape;36;p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bg>
      <p:bgPr>
        <a:solidFill>
          <a:schemeClr val="accent3"/>
        </a:solidFill>
      </p:bgPr>
    </p:bg>
    <p:spTree>
      <p:nvGrpSpPr>
        <p:cNvPr id="109" name="Shape 109"/>
        <p:cNvGrpSpPr/>
        <p:nvPr/>
      </p:nvGrpSpPr>
      <p:grpSpPr>
        <a:xfrm>
          <a:off x="0" y="0"/>
          <a:ext cx="0" cy="0"/>
          <a:chOff x="0" y="0"/>
          <a:chExt cx="0" cy="0"/>
        </a:xfrm>
      </p:grpSpPr>
      <p:sp>
        <p:nvSpPr>
          <p:cNvPr id="110" name="Google Shape;110;p11"/>
          <p:cNvSpPr/>
          <p:nvPr/>
        </p:nvSpPr>
        <p:spPr>
          <a:xfrm flipH="1">
            <a:off x="5569200" y="2834075"/>
            <a:ext cx="3574800" cy="23094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111" name="Google Shape;111;p11"/>
          <p:cNvGrpSpPr/>
          <p:nvPr/>
        </p:nvGrpSpPr>
        <p:grpSpPr>
          <a:xfrm>
            <a:off x="5959222" y="4119576"/>
            <a:ext cx="2520952" cy="1024165"/>
            <a:chOff x="6917201" y="0"/>
            <a:chExt cx="2227777" cy="863400"/>
          </a:xfrm>
        </p:grpSpPr>
        <p:sp>
          <p:nvSpPr>
            <p:cNvPr id="112" name="Google Shape;112;p11"/>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3" name="Google Shape;113;p11"/>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4" name="Google Shape;114;p11"/>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115" name="Google Shape;115;p11"/>
          <p:cNvGrpSpPr/>
          <p:nvPr/>
        </p:nvGrpSpPr>
        <p:grpSpPr>
          <a:xfrm>
            <a:off x="199149" y="2"/>
            <a:ext cx="2795414" cy="1083308"/>
            <a:chOff x="6917201" y="0"/>
            <a:chExt cx="2227777" cy="863400"/>
          </a:xfrm>
        </p:grpSpPr>
        <p:sp>
          <p:nvSpPr>
            <p:cNvPr id="116" name="Google Shape;116;p11"/>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7" name="Google Shape;117;p11"/>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8" name="Google Shape;118;p11"/>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119" name="Google Shape;119;p11"/>
          <p:cNvSpPr txBox="1"/>
          <p:nvPr>
            <p:ph hasCustomPrompt="1" type="title"/>
          </p:nvPr>
        </p:nvSpPr>
        <p:spPr>
          <a:xfrm>
            <a:off x="1385850" y="1383850"/>
            <a:ext cx="6372300" cy="13797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8600"/>
              <a:buNone/>
              <a:defRPr sz="8600">
                <a:solidFill>
                  <a:schemeClr val="dk2"/>
                </a:solidFill>
              </a:defRPr>
            </a:lvl1pPr>
            <a:lvl2pPr lvl="1" algn="ctr">
              <a:spcBef>
                <a:spcPts val="0"/>
              </a:spcBef>
              <a:spcAft>
                <a:spcPts val="0"/>
              </a:spcAft>
              <a:buClr>
                <a:schemeClr val="dk2"/>
              </a:buClr>
              <a:buSzPts val="8600"/>
              <a:buNone/>
              <a:defRPr sz="8600">
                <a:solidFill>
                  <a:schemeClr val="dk2"/>
                </a:solidFill>
              </a:defRPr>
            </a:lvl2pPr>
            <a:lvl3pPr lvl="2" algn="ctr">
              <a:spcBef>
                <a:spcPts val="0"/>
              </a:spcBef>
              <a:spcAft>
                <a:spcPts val="0"/>
              </a:spcAft>
              <a:buClr>
                <a:schemeClr val="dk2"/>
              </a:buClr>
              <a:buSzPts val="8600"/>
              <a:buNone/>
              <a:defRPr sz="8600">
                <a:solidFill>
                  <a:schemeClr val="dk2"/>
                </a:solidFill>
              </a:defRPr>
            </a:lvl3pPr>
            <a:lvl4pPr lvl="3" algn="ctr">
              <a:spcBef>
                <a:spcPts val="0"/>
              </a:spcBef>
              <a:spcAft>
                <a:spcPts val="0"/>
              </a:spcAft>
              <a:buClr>
                <a:schemeClr val="dk2"/>
              </a:buClr>
              <a:buSzPts val="8600"/>
              <a:buNone/>
              <a:defRPr sz="8600">
                <a:solidFill>
                  <a:schemeClr val="dk2"/>
                </a:solidFill>
              </a:defRPr>
            </a:lvl4pPr>
            <a:lvl5pPr lvl="4" algn="ctr">
              <a:spcBef>
                <a:spcPts val="0"/>
              </a:spcBef>
              <a:spcAft>
                <a:spcPts val="0"/>
              </a:spcAft>
              <a:buClr>
                <a:schemeClr val="dk2"/>
              </a:buClr>
              <a:buSzPts val="8600"/>
              <a:buNone/>
              <a:defRPr sz="8600">
                <a:solidFill>
                  <a:schemeClr val="dk2"/>
                </a:solidFill>
              </a:defRPr>
            </a:lvl5pPr>
            <a:lvl6pPr lvl="5" algn="ctr">
              <a:spcBef>
                <a:spcPts val="0"/>
              </a:spcBef>
              <a:spcAft>
                <a:spcPts val="0"/>
              </a:spcAft>
              <a:buClr>
                <a:schemeClr val="dk2"/>
              </a:buClr>
              <a:buSzPts val="8600"/>
              <a:buNone/>
              <a:defRPr sz="8600">
                <a:solidFill>
                  <a:schemeClr val="dk2"/>
                </a:solidFill>
              </a:defRPr>
            </a:lvl6pPr>
            <a:lvl7pPr lvl="6" algn="ctr">
              <a:spcBef>
                <a:spcPts val="0"/>
              </a:spcBef>
              <a:spcAft>
                <a:spcPts val="0"/>
              </a:spcAft>
              <a:buClr>
                <a:schemeClr val="dk2"/>
              </a:buClr>
              <a:buSzPts val="8600"/>
              <a:buNone/>
              <a:defRPr sz="8600">
                <a:solidFill>
                  <a:schemeClr val="dk2"/>
                </a:solidFill>
              </a:defRPr>
            </a:lvl7pPr>
            <a:lvl8pPr lvl="7" algn="ctr">
              <a:spcBef>
                <a:spcPts val="0"/>
              </a:spcBef>
              <a:spcAft>
                <a:spcPts val="0"/>
              </a:spcAft>
              <a:buClr>
                <a:schemeClr val="dk2"/>
              </a:buClr>
              <a:buSzPts val="8600"/>
              <a:buNone/>
              <a:defRPr sz="8600">
                <a:solidFill>
                  <a:schemeClr val="dk2"/>
                </a:solidFill>
              </a:defRPr>
            </a:lvl8pPr>
            <a:lvl9pPr lvl="8" algn="ctr">
              <a:spcBef>
                <a:spcPts val="0"/>
              </a:spcBef>
              <a:spcAft>
                <a:spcPts val="0"/>
              </a:spcAft>
              <a:buClr>
                <a:schemeClr val="dk2"/>
              </a:buClr>
              <a:buSzPts val="8600"/>
              <a:buNone/>
              <a:defRPr sz="8600">
                <a:solidFill>
                  <a:schemeClr val="dk2"/>
                </a:solidFill>
              </a:defRPr>
            </a:lvl9pPr>
          </a:lstStyle>
          <a:p>
            <a:r>
              <a:t>xx%</a:t>
            </a:r>
          </a:p>
        </p:txBody>
      </p:sp>
      <p:sp>
        <p:nvSpPr>
          <p:cNvPr id="120" name="Google Shape;120;p11"/>
          <p:cNvSpPr txBox="1"/>
          <p:nvPr>
            <p:ph idx="1" type="body"/>
          </p:nvPr>
        </p:nvSpPr>
        <p:spPr>
          <a:xfrm>
            <a:off x="1385850" y="2863850"/>
            <a:ext cx="6372300" cy="641100"/>
          </a:xfrm>
          <a:prstGeom prst="rect">
            <a:avLst/>
          </a:prstGeom>
        </p:spPr>
        <p:txBody>
          <a:bodyPr anchorCtr="0" anchor="t" bIns="91425" lIns="91425" spcFirstLastPara="1" rIns="91425" wrap="square" tIns="91425">
            <a:noAutofit/>
          </a:bodyPr>
          <a:lstStyle>
            <a:lvl1pPr indent="-311150" lvl="0" marL="457200" algn="ctr">
              <a:spcBef>
                <a:spcPts val="0"/>
              </a:spcBef>
              <a:spcAft>
                <a:spcPts val="0"/>
              </a:spcAft>
              <a:buSzPts val="1300"/>
              <a:buChar char="●"/>
              <a:defRPr/>
            </a:lvl1pPr>
            <a:lvl2pPr indent="-298450" lvl="1" marL="914400" algn="ctr">
              <a:spcBef>
                <a:spcPts val="1600"/>
              </a:spcBef>
              <a:spcAft>
                <a:spcPts val="0"/>
              </a:spcAft>
              <a:buSzPts val="1100"/>
              <a:buChar char="○"/>
              <a:defRPr/>
            </a:lvl2pPr>
            <a:lvl3pPr indent="-298450" lvl="2" marL="1371600" algn="ctr">
              <a:spcBef>
                <a:spcPts val="1600"/>
              </a:spcBef>
              <a:spcAft>
                <a:spcPts val="0"/>
              </a:spcAft>
              <a:buSzPts val="1100"/>
              <a:buChar char="■"/>
              <a:defRPr/>
            </a:lvl3pPr>
            <a:lvl4pPr indent="-298450" lvl="3" marL="1828800" algn="ctr">
              <a:spcBef>
                <a:spcPts val="1600"/>
              </a:spcBef>
              <a:spcAft>
                <a:spcPts val="0"/>
              </a:spcAft>
              <a:buSzPts val="1100"/>
              <a:buChar char="●"/>
              <a:defRPr/>
            </a:lvl4pPr>
            <a:lvl5pPr indent="-298450" lvl="4" marL="2286000" algn="ctr">
              <a:spcBef>
                <a:spcPts val="1600"/>
              </a:spcBef>
              <a:spcAft>
                <a:spcPts val="0"/>
              </a:spcAft>
              <a:buSzPts val="1100"/>
              <a:buChar char="○"/>
              <a:defRPr/>
            </a:lvl5pPr>
            <a:lvl6pPr indent="-298450" lvl="5" marL="2743200" algn="ctr">
              <a:spcBef>
                <a:spcPts val="1600"/>
              </a:spcBef>
              <a:spcAft>
                <a:spcPts val="0"/>
              </a:spcAft>
              <a:buSzPts val="1100"/>
              <a:buChar char="■"/>
              <a:defRPr/>
            </a:lvl6pPr>
            <a:lvl7pPr indent="-298450" lvl="6" marL="3200400" algn="ctr">
              <a:spcBef>
                <a:spcPts val="1600"/>
              </a:spcBef>
              <a:spcAft>
                <a:spcPts val="0"/>
              </a:spcAft>
              <a:buSzPts val="1100"/>
              <a:buChar char="●"/>
              <a:defRPr/>
            </a:lvl7pPr>
            <a:lvl8pPr indent="-298450" lvl="7" marL="3657600" algn="ctr">
              <a:spcBef>
                <a:spcPts val="1600"/>
              </a:spcBef>
              <a:spcAft>
                <a:spcPts val="0"/>
              </a:spcAft>
              <a:buSzPts val="1100"/>
              <a:buChar char="○"/>
              <a:defRPr/>
            </a:lvl8pPr>
            <a:lvl9pPr indent="-298450" lvl="8" marL="4114800" algn="ctr">
              <a:spcBef>
                <a:spcPts val="1600"/>
              </a:spcBef>
              <a:spcAft>
                <a:spcPts val="1600"/>
              </a:spcAft>
              <a:buSzPts val="1100"/>
              <a:buChar char="■"/>
              <a:defRPr/>
            </a:lvl9pPr>
          </a:lstStyle>
          <a:p/>
        </p:txBody>
      </p:sp>
      <p:sp>
        <p:nvSpPr>
          <p:cNvPr id="121" name="Google Shape;121;p11"/>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22" name="Shape 122"/>
        <p:cNvGrpSpPr/>
        <p:nvPr/>
      </p:nvGrpSpPr>
      <p:grpSpPr>
        <a:xfrm>
          <a:off x="0" y="0"/>
          <a:ext cx="0" cy="0"/>
          <a:chOff x="0" y="0"/>
          <a:chExt cx="0" cy="0"/>
        </a:xfrm>
      </p:grpSpPr>
      <p:sp>
        <p:nvSpPr>
          <p:cNvPr id="123" name="Google Shape;123;p12"/>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bg>
      <p:bgPr>
        <a:solidFill>
          <a:schemeClr val="accent3"/>
        </a:solidFill>
      </p:bgPr>
    </p:bg>
    <p:spTree>
      <p:nvGrpSpPr>
        <p:cNvPr id="37" name="Shape 37"/>
        <p:cNvGrpSpPr/>
        <p:nvPr/>
      </p:nvGrpSpPr>
      <p:grpSpPr>
        <a:xfrm>
          <a:off x="0" y="0"/>
          <a:ext cx="0" cy="0"/>
          <a:chOff x="0" y="0"/>
          <a:chExt cx="0" cy="0"/>
        </a:xfrm>
      </p:grpSpPr>
      <p:sp>
        <p:nvSpPr>
          <p:cNvPr id="38" name="Google Shape;38;p3"/>
          <p:cNvSpPr/>
          <p:nvPr/>
        </p:nvSpPr>
        <p:spPr>
          <a:xfrm flipH="1">
            <a:off x="4757100" y="2309400"/>
            <a:ext cx="4386900" cy="2834100"/>
          </a:xfrm>
          <a:prstGeom prst="rtTriangle">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39" name="Google Shape;39;p3"/>
          <p:cNvGrpSpPr/>
          <p:nvPr/>
        </p:nvGrpSpPr>
        <p:grpSpPr>
          <a:xfrm>
            <a:off x="5594191" y="3961115"/>
            <a:ext cx="2910145" cy="1182340"/>
            <a:chOff x="6917201" y="0"/>
            <a:chExt cx="2227777" cy="863400"/>
          </a:xfrm>
        </p:grpSpPr>
        <p:sp>
          <p:nvSpPr>
            <p:cNvPr id="40" name="Google Shape;40;p3"/>
            <p:cNvSpPr/>
            <p:nvPr/>
          </p:nvSpPr>
          <p:spPr>
            <a:xfrm>
              <a:off x="7641677"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1" name="Google Shape;41;p3"/>
            <p:cNvSpPr/>
            <p:nvPr/>
          </p:nvSpPr>
          <p:spPr>
            <a:xfrm>
              <a:off x="7279439"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2" name="Google Shape;42;p3"/>
            <p:cNvSpPr/>
            <p:nvPr/>
          </p:nvSpPr>
          <p:spPr>
            <a:xfrm>
              <a:off x="6917201" y="0"/>
              <a:ext cx="1503300" cy="863400"/>
            </a:xfrm>
            <a:prstGeom prst="parallelogram">
              <a:avLst>
                <a:gd fmla="val 158024" name="adj"/>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43" name="Google Shape;43;p3"/>
          <p:cNvGrpSpPr/>
          <p:nvPr/>
        </p:nvGrpSpPr>
        <p:grpSpPr>
          <a:xfrm>
            <a:off x="199149" y="2"/>
            <a:ext cx="2795414" cy="1083308"/>
            <a:chOff x="6917201" y="0"/>
            <a:chExt cx="2227777" cy="863400"/>
          </a:xfrm>
        </p:grpSpPr>
        <p:sp>
          <p:nvSpPr>
            <p:cNvPr id="44" name="Google Shape;44;p3"/>
            <p:cNvSpPr/>
            <p:nvPr/>
          </p:nvSpPr>
          <p:spPr>
            <a:xfrm>
              <a:off x="7641677"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5" name="Google Shape;45;p3"/>
            <p:cNvSpPr/>
            <p:nvPr/>
          </p:nvSpPr>
          <p:spPr>
            <a:xfrm>
              <a:off x="7279439"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6" name="Google Shape;46;p3"/>
            <p:cNvSpPr/>
            <p:nvPr/>
          </p:nvSpPr>
          <p:spPr>
            <a:xfrm>
              <a:off x="6917201" y="0"/>
              <a:ext cx="1503300" cy="863400"/>
            </a:xfrm>
            <a:prstGeom prst="parallelogram">
              <a:avLst>
                <a:gd fmla="val 158024" name="adj"/>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47" name="Google Shape;47;p3"/>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lvl1pPr lvl="0" algn="ctr">
              <a:spcBef>
                <a:spcPts val="0"/>
              </a:spcBef>
              <a:spcAft>
                <a:spcPts val="0"/>
              </a:spcAft>
              <a:buClr>
                <a:schemeClr val="dk2"/>
              </a:buClr>
              <a:buSzPts val="3200"/>
              <a:buNone/>
              <a:defRPr sz="3200">
                <a:solidFill>
                  <a:schemeClr val="dk2"/>
                </a:solidFill>
              </a:defRPr>
            </a:lvl1pPr>
            <a:lvl2pPr lvl="1" algn="ctr">
              <a:spcBef>
                <a:spcPts val="0"/>
              </a:spcBef>
              <a:spcAft>
                <a:spcPts val="0"/>
              </a:spcAft>
              <a:buClr>
                <a:schemeClr val="dk2"/>
              </a:buClr>
              <a:buSzPts val="3200"/>
              <a:buNone/>
              <a:defRPr sz="3200">
                <a:solidFill>
                  <a:schemeClr val="dk2"/>
                </a:solidFill>
              </a:defRPr>
            </a:lvl2pPr>
            <a:lvl3pPr lvl="2" algn="ctr">
              <a:spcBef>
                <a:spcPts val="0"/>
              </a:spcBef>
              <a:spcAft>
                <a:spcPts val="0"/>
              </a:spcAft>
              <a:buClr>
                <a:schemeClr val="dk2"/>
              </a:buClr>
              <a:buSzPts val="3200"/>
              <a:buNone/>
              <a:defRPr sz="3200">
                <a:solidFill>
                  <a:schemeClr val="dk2"/>
                </a:solidFill>
              </a:defRPr>
            </a:lvl3pPr>
            <a:lvl4pPr lvl="3" algn="ctr">
              <a:spcBef>
                <a:spcPts val="0"/>
              </a:spcBef>
              <a:spcAft>
                <a:spcPts val="0"/>
              </a:spcAft>
              <a:buClr>
                <a:schemeClr val="dk2"/>
              </a:buClr>
              <a:buSzPts val="3200"/>
              <a:buNone/>
              <a:defRPr sz="3200">
                <a:solidFill>
                  <a:schemeClr val="dk2"/>
                </a:solidFill>
              </a:defRPr>
            </a:lvl4pPr>
            <a:lvl5pPr lvl="4" algn="ctr">
              <a:spcBef>
                <a:spcPts val="0"/>
              </a:spcBef>
              <a:spcAft>
                <a:spcPts val="0"/>
              </a:spcAft>
              <a:buClr>
                <a:schemeClr val="dk2"/>
              </a:buClr>
              <a:buSzPts val="3200"/>
              <a:buNone/>
              <a:defRPr sz="3200">
                <a:solidFill>
                  <a:schemeClr val="dk2"/>
                </a:solidFill>
              </a:defRPr>
            </a:lvl5pPr>
            <a:lvl6pPr lvl="5" algn="ctr">
              <a:spcBef>
                <a:spcPts val="0"/>
              </a:spcBef>
              <a:spcAft>
                <a:spcPts val="0"/>
              </a:spcAft>
              <a:buClr>
                <a:schemeClr val="dk2"/>
              </a:buClr>
              <a:buSzPts val="3200"/>
              <a:buNone/>
              <a:defRPr sz="3200">
                <a:solidFill>
                  <a:schemeClr val="dk2"/>
                </a:solidFill>
              </a:defRPr>
            </a:lvl6pPr>
            <a:lvl7pPr lvl="6" algn="ctr">
              <a:spcBef>
                <a:spcPts val="0"/>
              </a:spcBef>
              <a:spcAft>
                <a:spcPts val="0"/>
              </a:spcAft>
              <a:buClr>
                <a:schemeClr val="dk2"/>
              </a:buClr>
              <a:buSzPts val="3200"/>
              <a:buNone/>
              <a:defRPr sz="3200">
                <a:solidFill>
                  <a:schemeClr val="dk2"/>
                </a:solidFill>
              </a:defRPr>
            </a:lvl7pPr>
            <a:lvl8pPr lvl="7" algn="ctr">
              <a:spcBef>
                <a:spcPts val="0"/>
              </a:spcBef>
              <a:spcAft>
                <a:spcPts val="0"/>
              </a:spcAft>
              <a:buClr>
                <a:schemeClr val="dk2"/>
              </a:buClr>
              <a:buSzPts val="3200"/>
              <a:buNone/>
              <a:defRPr sz="3200">
                <a:solidFill>
                  <a:schemeClr val="dk2"/>
                </a:solidFill>
              </a:defRPr>
            </a:lvl8pPr>
            <a:lvl9pPr lvl="8" algn="ctr">
              <a:spcBef>
                <a:spcPts val="0"/>
              </a:spcBef>
              <a:spcAft>
                <a:spcPts val="0"/>
              </a:spcAft>
              <a:buClr>
                <a:schemeClr val="dk2"/>
              </a:buClr>
              <a:buSzPts val="3200"/>
              <a:buNone/>
              <a:defRPr sz="3200">
                <a:solidFill>
                  <a:schemeClr val="dk2"/>
                </a:solidFill>
              </a:defRPr>
            </a:lvl9pPr>
          </a:lstStyle>
          <a:p/>
        </p:txBody>
      </p:sp>
      <p:sp>
        <p:nvSpPr>
          <p:cNvPr id="48" name="Google Shape;48;p3"/>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bg>
      <p:bgPr>
        <a:solidFill>
          <a:schemeClr val="dk2"/>
        </a:solidFill>
      </p:bgPr>
    </p:bg>
    <p:spTree>
      <p:nvGrpSpPr>
        <p:cNvPr id="49" name="Shape 49"/>
        <p:cNvGrpSpPr/>
        <p:nvPr/>
      </p:nvGrpSpPr>
      <p:grpSpPr>
        <a:xfrm>
          <a:off x="0" y="0"/>
          <a:ext cx="0" cy="0"/>
          <a:chOff x="0" y="0"/>
          <a:chExt cx="0" cy="0"/>
        </a:xfrm>
      </p:grpSpPr>
      <p:sp>
        <p:nvSpPr>
          <p:cNvPr id="50" name="Google Shape;50;p4"/>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1" name="Google Shape;51;p4"/>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2" name="Google Shape;52;p4"/>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3" name="Google Shape;53;p4"/>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54" name="Google Shape;54;p4"/>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55" name="Google Shape;55;p4"/>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bg>
      <p:bgPr>
        <a:solidFill>
          <a:schemeClr val="dk2"/>
        </a:solidFill>
      </p:bgPr>
    </p:bg>
    <p:spTree>
      <p:nvGrpSpPr>
        <p:cNvPr id="56" name="Shape 56"/>
        <p:cNvGrpSpPr/>
        <p:nvPr/>
      </p:nvGrpSpPr>
      <p:grpSpPr>
        <a:xfrm>
          <a:off x="0" y="0"/>
          <a:ext cx="0" cy="0"/>
          <a:chOff x="0" y="0"/>
          <a:chExt cx="0" cy="0"/>
        </a:xfrm>
      </p:grpSpPr>
      <p:sp>
        <p:nvSpPr>
          <p:cNvPr id="57" name="Google Shape;57;p5"/>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8" name="Google Shape;58;p5"/>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59" name="Google Shape;59;p5"/>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0" name="Google Shape;60;p5"/>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1" name="Google Shape;61;p5"/>
          <p:cNvSpPr txBox="1"/>
          <p:nvPr>
            <p:ph idx="1" type="body"/>
          </p:nvPr>
        </p:nvSpPr>
        <p:spPr>
          <a:xfrm>
            <a:off x="819150"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2" name="Google Shape;62;p5"/>
          <p:cNvSpPr txBox="1"/>
          <p:nvPr>
            <p:ph idx="2" type="body"/>
          </p:nvPr>
        </p:nvSpPr>
        <p:spPr>
          <a:xfrm>
            <a:off x="4638675" y="1990725"/>
            <a:ext cx="3686100" cy="24480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63" name="Google Shape;63;p5"/>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bg>
      <p:bgPr>
        <a:solidFill>
          <a:schemeClr val="dk2"/>
        </a:solidFill>
      </p:bgPr>
    </p:bg>
    <p:spTree>
      <p:nvGrpSpPr>
        <p:cNvPr id="64" name="Shape 64"/>
        <p:cNvGrpSpPr/>
        <p:nvPr/>
      </p:nvGrpSpPr>
      <p:grpSpPr>
        <a:xfrm>
          <a:off x="0" y="0"/>
          <a:ext cx="0" cy="0"/>
          <a:chOff x="0" y="0"/>
          <a:chExt cx="0" cy="0"/>
        </a:xfrm>
      </p:grpSpPr>
      <p:sp>
        <p:nvSpPr>
          <p:cNvPr id="65" name="Google Shape;65;p6"/>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6" name="Google Shape;66;p6"/>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7" name="Google Shape;67;p6"/>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68" name="Google Shape;68;p6"/>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69" name="Google Shape;69;p6"/>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bg>
      <p:bgPr>
        <a:solidFill>
          <a:schemeClr val="accent3"/>
        </a:solidFill>
      </p:bgPr>
    </p:bg>
    <p:spTree>
      <p:nvGrpSpPr>
        <p:cNvPr id="70" name="Shape 70"/>
        <p:cNvGrpSpPr/>
        <p:nvPr/>
      </p:nvGrpSpPr>
      <p:grpSpPr>
        <a:xfrm>
          <a:off x="0" y="0"/>
          <a:ext cx="0" cy="0"/>
          <a:chOff x="0" y="0"/>
          <a:chExt cx="0" cy="0"/>
        </a:xfrm>
      </p:grpSpPr>
      <p:sp>
        <p:nvSpPr>
          <p:cNvPr id="71" name="Google Shape;71;p7"/>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2" name="Google Shape;72;p7"/>
          <p:cNvSpPr/>
          <p:nvPr/>
        </p:nvSpPr>
        <p:spPr>
          <a:xfrm>
            <a:off x="31" y="2824500"/>
            <a:ext cx="7370400" cy="23190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3" name="Google Shape;73;p7"/>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4" name="Google Shape;74;p7"/>
          <p:cNvSpPr txBox="1"/>
          <p:nvPr>
            <p:ph type="title"/>
          </p:nvPr>
        </p:nvSpPr>
        <p:spPr>
          <a:xfrm>
            <a:off x="819150" y="845600"/>
            <a:ext cx="3709200" cy="1383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75" name="Google Shape;75;p7"/>
          <p:cNvSpPr txBox="1"/>
          <p:nvPr>
            <p:ph idx="1" type="body"/>
          </p:nvPr>
        </p:nvSpPr>
        <p:spPr>
          <a:xfrm>
            <a:off x="830700" y="2319050"/>
            <a:ext cx="3709200" cy="21198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76" name="Google Shape;76;p7"/>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1"/>
        </a:solidFill>
      </p:bgPr>
    </p:bg>
    <p:spTree>
      <p:nvGrpSpPr>
        <p:cNvPr id="77" name="Shape 77"/>
        <p:cNvGrpSpPr/>
        <p:nvPr/>
      </p:nvGrpSpPr>
      <p:grpSpPr>
        <a:xfrm>
          <a:off x="0" y="0"/>
          <a:ext cx="0" cy="0"/>
          <a:chOff x="0" y="0"/>
          <a:chExt cx="0" cy="0"/>
        </a:xfrm>
      </p:grpSpPr>
      <p:sp>
        <p:nvSpPr>
          <p:cNvPr id="78" name="Google Shape;78;p8"/>
          <p:cNvSpPr/>
          <p:nvPr/>
        </p:nvSpPr>
        <p:spPr>
          <a:xfrm>
            <a:off x="0" y="2823144"/>
            <a:ext cx="7369200" cy="2316900"/>
          </a:xfrm>
          <a:prstGeom prst="rtTriangle">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79" name="Google Shape;79;p8"/>
          <p:cNvSpPr/>
          <p:nvPr/>
        </p:nvSpPr>
        <p:spPr>
          <a:xfrm flipH="1">
            <a:off x="3583210" y="1554113"/>
            <a:ext cx="5560500" cy="35895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0" name="Google Shape;80;p8"/>
          <p:cNvGrpSpPr/>
          <p:nvPr/>
        </p:nvGrpSpPr>
        <p:grpSpPr>
          <a:xfrm>
            <a:off x="255991" y="-118"/>
            <a:ext cx="2251347" cy="1043408"/>
            <a:chOff x="3961956" y="4383950"/>
            <a:chExt cx="1160548" cy="548700"/>
          </a:xfrm>
        </p:grpSpPr>
        <p:sp>
          <p:nvSpPr>
            <p:cNvPr id="81" name="Google Shape;81;p8"/>
            <p:cNvSpPr/>
            <p:nvPr/>
          </p:nvSpPr>
          <p:spPr>
            <a:xfrm>
              <a:off x="4224904"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2" name="Google Shape;82;p8"/>
            <p:cNvSpPr/>
            <p:nvPr/>
          </p:nvSpPr>
          <p:spPr>
            <a:xfrm>
              <a:off x="4093430"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3" name="Google Shape;83;p8"/>
            <p:cNvSpPr/>
            <p:nvPr/>
          </p:nvSpPr>
          <p:spPr>
            <a:xfrm>
              <a:off x="3961956" y="4383950"/>
              <a:ext cx="897600" cy="548700"/>
            </a:xfrm>
            <a:prstGeom prst="parallelogram">
              <a:avLst>
                <a:gd fmla="val 153193" name="adj"/>
              </a:avLst>
            </a:prstGeom>
            <a:solidFill>
              <a:schemeClr val="dk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84" name="Google Shape;84;p8"/>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nvGrpSpPr>
          <p:cNvPr id="85" name="Google Shape;85;p8"/>
          <p:cNvGrpSpPr/>
          <p:nvPr/>
        </p:nvGrpSpPr>
        <p:grpSpPr>
          <a:xfrm>
            <a:off x="34934" y="4522125"/>
            <a:ext cx="1593306" cy="617072"/>
            <a:chOff x="6917201" y="0"/>
            <a:chExt cx="2227777" cy="863400"/>
          </a:xfrm>
        </p:grpSpPr>
        <p:sp>
          <p:nvSpPr>
            <p:cNvPr id="86" name="Google Shape;86;p8"/>
            <p:cNvSpPr/>
            <p:nvPr/>
          </p:nvSpPr>
          <p:spPr>
            <a:xfrm>
              <a:off x="7641677"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7" name="Google Shape;87;p8"/>
            <p:cNvSpPr/>
            <p:nvPr/>
          </p:nvSpPr>
          <p:spPr>
            <a:xfrm>
              <a:off x="7279439"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88" name="Google Shape;88;p8"/>
            <p:cNvSpPr/>
            <p:nvPr/>
          </p:nvSpPr>
          <p:spPr>
            <a:xfrm>
              <a:off x="6917201" y="0"/>
              <a:ext cx="1503300" cy="863400"/>
            </a:xfrm>
            <a:prstGeom prst="parallelogram">
              <a:avLst>
                <a:gd fmla="val 158024" name="adj"/>
              </a:avLst>
            </a:prstGeom>
            <a:solidFill>
              <a:schemeClr val="accent6"/>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grpSp>
        <p:nvGrpSpPr>
          <p:cNvPr id="89" name="Google Shape;89;p8"/>
          <p:cNvGrpSpPr/>
          <p:nvPr/>
        </p:nvGrpSpPr>
        <p:grpSpPr>
          <a:xfrm>
            <a:off x="5886353" y="1243"/>
            <a:ext cx="3257455" cy="1261514"/>
            <a:chOff x="6917201" y="0"/>
            <a:chExt cx="2227777" cy="863400"/>
          </a:xfrm>
        </p:grpSpPr>
        <p:sp>
          <p:nvSpPr>
            <p:cNvPr id="90" name="Google Shape;90;p8"/>
            <p:cNvSpPr/>
            <p:nvPr/>
          </p:nvSpPr>
          <p:spPr>
            <a:xfrm>
              <a:off x="7641677"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1" name="Google Shape;91;p8"/>
            <p:cNvSpPr/>
            <p:nvPr/>
          </p:nvSpPr>
          <p:spPr>
            <a:xfrm>
              <a:off x="7279439"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2" name="Google Shape;92;p8"/>
            <p:cNvSpPr/>
            <p:nvPr/>
          </p:nvSpPr>
          <p:spPr>
            <a:xfrm>
              <a:off x="6917201" y="0"/>
              <a:ext cx="1503300" cy="863400"/>
            </a:xfrm>
            <a:prstGeom prst="parallelogram">
              <a:avLst>
                <a:gd fmla="val 158024" name="adj"/>
              </a:avLst>
            </a:prstGeom>
            <a:solidFill>
              <a:schemeClr val="accent1"/>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grpSp>
      <p:sp>
        <p:nvSpPr>
          <p:cNvPr id="93" name="Google Shape;93;p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lvl1pPr lvl="0" algn="ctr">
              <a:spcBef>
                <a:spcPts val="0"/>
              </a:spcBef>
              <a:spcAft>
                <a:spcPts val="0"/>
              </a:spcAft>
              <a:buSzPts val="3200"/>
              <a:buNone/>
              <a:defRPr sz="3200"/>
            </a:lvl1pPr>
            <a:lvl2pPr lvl="1" algn="ctr">
              <a:spcBef>
                <a:spcPts val="0"/>
              </a:spcBef>
              <a:spcAft>
                <a:spcPts val="0"/>
              </a:spcAft>
              <a:buSzPts val="3200"/>
              <a:buNone/>
              <a:defRPr sz="3200"/>
            </a:lvl2pPr>
            <a:lvl3pPr lvl="2" algn="ctr">
              <a:spcBef>
                <a:spcPts val="0"/>
              </a:spcBef>
              <a:spcAft>
                <a:spcPts val="0"/>
              </a:spcAft>
              <a:buSzPts val="3200"/>
              <a:buNone/>
              <a:defRPr sz="3200"/>
            </a:lvl3pPr>
            <a:lvl4pPr lvl="3" algn="ctr">
              <a:spcBef>
                <a:spcPts val="0"/>
              </a:spcBef>
              <a:spcAft>
                <a:spcPts val="0"/>
              </a:spcAft>
              <a:buSzPts val="3200"/>
              <a:buNone/>
              <a:defRPr sz="3200"/>
            </a:lvl4pPr>
            <a:lvl5pPr lvl="4" algn="ctr">
              <a:spcBef>
                <a:spcPts val="0"/>
              </a:spcBef>
              <a:spcAft>
                <a:spcPts val="0"/>
              </a:spcAft>
              <a:buSzPts val="3200"/>
              <a:buNone/>
              <a:defRPr sz="3200"/>
            </a:lvl5pPr>
            <a:lvl6pPr lvl="5" algn="ctr">
              <a:spcBef>
                <a:spcPts val="0"/>
              </a:spcBef>
              <a:spcAft>
                <a:spcPts val="0"/>
              </a:spcAft>
              <a:buSzPts val="3200"/>
              <a:buNone/>
              <a:defRPr sz="3200"/>
            </a:lvl6pPr>
            <a:lvl7pPr lvl="6" algn="ctr">
              <a:spcBef>
                <a:spcPts val="0"/>
              </a:spcBef>
              <a:spcAft>
                <a:spcPts val="0"/>
              </a:spcAft>
              <a:buSzPts val="3200"/>
              <a:buNone/>
              <a:defRPr sz="3200"/>
            </a:lvl7pPr>
            <a:lvl8pPr lvl="7" algn="ctr">
              <a:spcBef>
                <a:spcPts val="0"/>
              </a:spcBef>
              <a:spcAft>
                <a:spcPts val="0"/>
              </a:spcAft>
              <a:buSzPts val="3200"/>
              <a:buNone/>
              <a:defRPr sz="3200"/>
            </a:lvl8pPr>
            <a:lvl9pPr lvl="8" algn="ctr">
              <a:spcBef>
                <a:spcPts val="0"/>
              </a:spcBef>
              <a:spcAft>
                <a:spcPts val="0"/>
              </a:spcAft>
              <a:buSzPts val="3200"/>
              <a:buNone/>
              <a:defRPr sz="3200"/>
            </a:lvl9pPr>
          </a:lstStyle>
          <a:p/>
        </p:txBody>
      </p:sp>
      <p:sp>
        <p:nvSpPr>
          <p:cNvPr id="94" name="Google Shape;94;p8"/>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bg>
      <p:bgPr>
        <a:solidFill>
          <a:schemeClr val="dk2"/>
        </a:solidFill>
      </p:bgPr>
    </p:bg>
    <p:spTree>
      <p:nvGrpSpPr>
        <p:cNvPr id="95" name="Shape 95"/>
        <p:cNvGrpSpPr/>
        <p:nvPr/>
      </p:nvGrpSpPr>
      <p:grpSpPr>
        <a:xfrm>
          <a:off x="0" y="0"/>
          <a:ext cx="0" cy="0"/>
          <a:chOff x="0" y="0"/>
          <a:chExt cx="0" cy="0"/>
        </a:xfrm>
      </p:grpSpPr>
      <p:sp>
        <p:nvSpPr>
          <p:cNvPr id="96" name="Google Shape;96;p9"/>
          <p:cNvSpPr/>
          <p:nvPr/>
        </p:nvSpPr>
        <p:spPr>
          <a:xfrm flipH="1">
            <a:off x="3582600" y="1550700"/>
            <a:ext cx="5561400" cy="35928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7" name="Google Shape;97;p9"/>
          <p:cNvSpPr/>
          <p:nvPr/>
        </p:nvSpPr>
        <p:spPr>
          <a:xfrm>
            <a:off x="31" y="2824500"/>
            <a:ext cx="7370400" cy="2319000"/>
          </a:xfrm>
          <a:prstGeom prst="rtTriangle">
            <a:avLst/>
          </a:prstGeom>
          <a:solidFill>
            <a:schemeClr val="accent3"/>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8" name="Google Shape;98;p9"/>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99" name="Google Shape;99;p9"/>
          <p:cNvSpPr txBox="1"/>
          <p:nvPr>
            <p:ph type="title"/>
          </p:nvPr>
        </p:nvSpPr>
        <p:spPr>
          <a:xfrm>
            <a:off x="819150" y="845600"/>
            <a:ext cx="6424200" cy="705000"/>
          </a:xfrm>
          <a:prstGeom prst="rect">
            <a:avLst/>
          </a:prstGeom>
        </p:spPr>
        <p:txBody>
          <a:bodyPr anchorCtr="0" anchor="t" bIns="91425" lIns="91425" spcFirstLastPara="1" rIns="91425" wrap="square" tIns="91425">
            <a:noAutofit/>
          </a:bodyPr>
          <a:lstStyle>
            <a:lvl1pPr lvl="0">
              <a:spcBef>
                <a:spcPts val="0"/>
              </a:spcBef>
              <a:spcAft>
                <a:spcPts val="0"/>
              </a:spcAft>
              <a:buSzPts val="3000"/>
              <a:buNone/>
              <a:defRPr sz="3000"/>
            </a:lvl1pPr>
            <a:lvl2pPr lvl="1">
              <a:spcBef>
                <a:spcPts val="0"/>
              </a:spcBef>
              <a:spcAft>
                <a:spcPts val="0"/>
              </a:spcAft>
              <a:buSzPts val="3000"/>
              <a:buNone/>
              <a:defRPr sz="3000"/>
            </a:lvl2pPr>
            <a:lvl3pPr lvl="2">
              <a:spcBef>
                <a:spcPts val="0"/>
              </a:spcBef>
              <a:spcAft>
                <a:spcPts val="0"/>
              </a:spcAft>
              <a:buSzPts val="3000"/>
              <a:buNone/>
              <a:defRPr sz="3000"/>
            </a:lvl3pPr>
            <a:lvl4pPr lvl="3">
              <a:spcBef>
                <a:spcPts val="0"/>
              </a:spcBef>
              <a:spcAft>
                <a:spcPts val="0"/>
              </a:spcAft>
              <a:buSzPts val="3000"/>
              <a:buNone/>
              <a:defRPr sz="3000"/>
            </a:lvl4pPr>
            <a:lvl5pPr lvl="4">
              <a:spcBef>
                <a:spcPts val="0"/>
              </a:spcBef>
              <a:spcAft>
                <a:spcPts val="0"/>
              </a:spcAft>
              <a:buSzPts val="3000"/>
              <a:buNone/>
              <a:defRPr sz="3000"/>
            </a:lvl5pPr>
            <a:lvl6pPr lvl="5">
              <a:spcBef>
                <a:spcPts val="0"/>
              </a:spcBef>
              <a:spcAft>
                <a:spcPts val="0"/>
              </a:spcAft>
              <a:buSzPts val="3000"/>
              <a:buNone/>
              <a:defRPr sz="3000"/>
            </a:lvl6pPr>
            <a:lvl7pPr lvl="6">
              <a:spcBef>
                <a:spcPts val="0"/>
              </a:spcBef>
              <a:spcAft>
                <a:spcPts val="0"/>
              </a:spcAft>
              <a:buSzPts val="3000"/>
              <a:buNone/>
              <a:defRPr sz="3000"/>
            </a:lvl7pPr>
            <a:lvl8pPr lvl="7">
              <a:spcBef>
                <a:spcPts val="0"/>
              </a:spcBef>
              <a:spcAft>
                <a:spcPts val="0"/>
              </a:spcAft>
              <a:buSzPts val="3000"/>
              <a:buNone/>
              <a:defRPr sz="3000"/>
            </a:lvl8pPr>
            <a:lvl9pPr lvl="8">
              <a:spcBef>
                <a:spcPts val="0"/>
              </a:spcBef>
              <a:spcAft>
                <a:spcPts val="0"/>
              </a:spcAft>
              <a:buSzPts val="3000"/>
              <a:buNone/>
              <a:defRPr sz="3000"/>
            </a:lvl9pPr>
          </a:lstStyle>
          <a:p/>
        </p:txBody>
      </p:sp>
      <p:sp>
        <p:nvSpPr>
          <p:cNvPr id="100" name="Google Shape;100;p9"/>
          <p:cNvSpPr txBox="1"/>
          <p:nvPr>
            <p:ph idx="1" type="subTitle"/>
          </p:nvPr>
        </p:nvSpPr>
        <p:spPr>
          <a:xfrm>
            <a:off x="819150" y="1550700"/>
            <a:ext cx="5859900" cy="393600"/>
          </a:xfrm>
          <a:prstGeom prst="rect">
            <a:avLst/>
          </a:prstGeom>
        </p:spPr>
        <p:txBody>
          <a:bodyPr anchorCtr="0" anchor="t" bIns="91425" lIns="91425" spcFirstLastPara="1" rIns="91425" wrap="square" tIns="91425">
            <a:noAutofit/>
          </a:bodyPr>
          <a:lstStyle>
            <a:lvl1pPr lvl="0">
              <a:lnSpc>
                <a:spcPct val="100000"/>
              </a:lnSpc>
              <a:spcBef>
                <a:spcPts val="0"/>
              </a:spcBef>
              <a:spcAft>
                <a:spcPts val="0"/>
              </a:spcAft>
              <a:buClr>
                <a:schemeClr val="lt1"/>
              </a:buClr>
              <a:buSzPts val="1600"/>
              <a:buNone/>
              <a:defRPr sz="1600">
                <a:solidFill>
                  <a:schemeClr val="lt1"/>
                </a:solidFill>
              </a:defRPr>
            </a:lvl1pPr>
            <a:lvl2pPr lvl="1">
              <a:lnSpc>
                <a:spcPct val="100000"/>
              </a:lnSpc>
              <a:spcBef>
                <a:spcPts val="0"/>
              </a:spcBef>
              <a:spcAft>
                <a:spcPts val="0"/>
              </a:spcAft>
              <a:buClr>
                <a:schemeClr val="lt1"/>
              </a:buClr>
              <a:buSzPts val="1600"/>
              <a:buNone/>
              <a:defRPr sz="1600">
                <a:solidFill>
                  <a:schemeClr val="lt1"/>
                </a:solidFill>
              </a:defRPr>
            </a:lvl2pPr>
            <a:lvl3pPr lvl="2">
              <a:lnSpc>
                <a:spcPct val="100000"/>
              </a:lnSpc>
              <a:spcBef>
                <a:spcPts val="0"/>
              </a:spcBef>
              <a:spcAft>
                <a:spcPts val="0"/>
              </a:spcAft>
              <a:buClr>
                <a:schemeClr val="lt1"/>
              </a:buClr>
              <a:buSzPts val="1600"/>
              <a:buNone/>
              <a:defRPr sz="1600">
                <a:solidFill>
                  <a:schemeClr val="lt1"/>
                </a:solidFill>
              </a:defRPr>
            </a:lvl3pPr>
            <a:lvl4pPr lvl="3">
              <a:lnSpc>
                <a:spcPct val="100000"/>
              </a:lnSpc>
              <a:spcBef>
                <a:spcPts val="0"/>
              </a:spcBef>
              <a:spcAft>
                <a:spcPts val="0"/>
              </a:spcAft>
              <a:buClr>
                <a:schemeClr val="lt1"/>
              </a:buClr>
              <a:buSzPts val="1600"/>
              <a:buNone/>
              <a:defRPr sz="1600">
                <a:solidFill>
                  <a:schemeClr val="lt1"/>
                </a:solidFill>
              </a:defRPr>
            </a:lvl4pPr>
            <a:lvl5pPr lvl="4">
              <a:lnSpc>
                <a:spcPct val="100000"/>
              </a:lnSpc>
              <a:spcBef>
                <a:spcPts val="0"/>
              </a:spcBef>
              <a:spcAft>
                <a:spcPts val="0"/>
              </a:spcAft>
              <a:buClr>
                <a:schemeClr val="lt1"/>
              </a:buClr>
              <a:buSzPts val="1600"/>
              <a:buNone/>
              <a:defRPr sz="1600">
                <a:solidFill>
                  <a:schemeClr val="lt1"/>
                </a:solidFill>
              </a:defRPr>
            </a:lvl5pPr>
            <a:lvl6pPr lvl="5">
              <a:lnSpc>
                <a:spcPct val="100000"/>
              </a:lnSpc>
              <a:spcBef>
                <a:spcPts val="0"/>
              </a:spcBef>
              <a:spcAft>
                <a:spcPts val="0"/>
              </a:spcAft>
              <a:buClr>
                <a:schemeClr val="lt1"/>
              </a:buClr>
              <a:buSzPts val="1600"/>
              <a:buNone/>
              <a:defRPr sz="1600">
                <a:solidFill>
                  <a:schemeClr val="lt1"/>
                </a:solidFill>
              </a:defRPr>
            </a:lvl6pPr>
            <a:lvl7pPr lvl="6">
              <a:lnSpc>
                <a:spcPct val="100000"/>
              </a:lnSpc>
              <a:spcBef>
                <a:spcPts val="0"/>
              </a:spcBef>
              <a:spcAft>
                <a:spcPts val="0"/>
              </a:spcAft>
              <a:buClr>
                <a:schemeClr val="lt1"/>
              </a:buClr>
              <a:buSzPts val="1600"/>
              <a:buNone/>
              <a:defRPr sz="1600">
                <a:solidFill>
                  <a:schemeClr val="lt1"/>
                </a:solidFill>
              </a:defRPr>
            </a:lvl7pPr>
            <a:lvl8pPr lvl="7">
              <a:lnSpc>
                <a:spcPct val="100000"/>
              </a:lnSpc>
              <a:spcBef>
                <a:spcPts val="0"/>
              </a:spcBef>
              <a:spcAft>
                <a:spcPts val="0"/>
              </a:spcAft>
              <a:buClr>
                <a:schemeClr val="lt1"/>
              </a:buClr>
              <a:buSzPts val="1600"/>
              <a:buNone/>
              <a:defRPr sz="1600">
                <a:solidFill>
                  <a:schemeClr val="lt1"/>
                </a:solidFill>
              </a:defRPr>
            </a:lvl8pPr>
            <a:lvl9pPr lvl="8">
              <a:lnSpc>
                <a:spcPct val="100000"/>
              </a:lnSpc>
              <a:spcBef>
                <a:spcPts val="0"/>
              </a:spcBef>
              <a:spcAft>
                <a:spcPts val="0"/>
              </a:spcAft>
              <a:buClr>
                <a:schemeClr val="lt1"/>
              </a:buClr>
              <a:buSzPts val="1600"/>
              <a:buNone/>
              <a:defRPr sz="1600">
                <a:solidFill>
                  <a:schemeClr val="lt1"/>
                </a:solidFill>
              </a:defRPr>
            </a:lvl9pPr>
          </a:lstStyle>
          <a:p/>
        </p:txBody>
      </p:sp>
      <p:sp>
        <p:nvSpPr>
          <p:cNvPr id="101" name="Google Shape;101;p9"/>
          <p:cNvSpPr txBox="1"/>
          <p:nvPr>
            <p:ph idx="2" type="body"/>
          </p:nvPr>
        </p:nvSpPr>
        <p:spPr>
          <a:xfrm>
            <a:off x="819150" y="2467050"/>
            <a:ext cx="5859900" cy="2095500"/>
          </a:xfrm>
          <a:prstGeom prst="rect">
            <a:avLst/>
          </a:prstGeom>
        </p:spPr>
        <p:txBody>
          <a:bodyPr anchorCtr="0" anchor="t" bIns="91425" lIns="91425" spcFirstLastPara="1" rIns="91425" wrap="square" tIns="91425">
            <a:noAutofit/>
          </a:bodyPr>
          <a:lstStyle>
            <a:lvl1pPr indent="-311150" lvl="0" marL="457200">
              <a:spcBef>
                <a:spcPts val="0"/>
              </a:spcBef>
              <a:spcAft>
                <a:spcPts val="0"/>
              </a:spcAft>
              <a:buSzPts val="1300"/>
              <a:buChar char="●"/>
              <a:defRPr/>
            </a:lvl1pPr>
            <a:lvl2pPr indent="-298450" lvl="1" marL="914400">
              <a:spcBef>
                <a:spcPts val="1600"/>
              </a:spcBef>
              <a:spcAft>
                <a:spcPts val="0"/>
              </a:spcAft>
              <a:buSzPts val="1100"/>
              <a:buChar char="○"/>
              <a:defRPr/>
            </a:lvl2pPr>
            <a:lvl3pPr indent="-298450" lvl="2" marL="1371600">
              <a:spcBef>
                <a:spcPts val="1600"/>
              </a:spcBef>
              <a:spcAft>
                <a:spcPts val="0"/>
              </a:spcAft>
              <a:buSzPts val="1100"/>
              <a:buChar char="■"/>
              <a:defRPr/>
            </a:lvl3pPr>
            <a:lvl4pPr indent="-298450" lvl="3" marL="1828800">
              <a:spcBef>
                <a:spcPts val="1600"/>
              </a:spcBef>
              <a:spcAft>
                <a:spcPts val="0"/>
              </a:spcAft>
              <a:buSzPts val="1100"/>
              <a:buChar char="●"/>
              <a:defRPr/>
            </a:lvl4pPr>
            <a:lvl5pPr indent="-298450" lvl="4" marL="2286000">
              <a:spcBef>
                <a:spcPts val="1600"/>
              </a:spcBef>
              <a:spcAft>
                <a:spcPts val="0"/>
              </a:spcAft>
              <a:buSzPts val="1100"/>
              <a:buChar char="○"/>
              <a:defRPr/>
            </a:lvl5pPr>
            <a:lvl6pPr indent="-298450" lvl="5" marL="2743200">
              <a:spcBef>
                <a:spcPts val="1600"/>
              </a:spcBef>
              <a:spcAft>
                <a:spcPts val="0"/>
              </a:spcAft>
              <a:buSzPts val="1100"/>
              <a:buChar char="■"/>
              <a:defRPr/>
            </a:lvl6pPr>
            <a:lvl7pPr indent="-298450" lvl="6" marL="3200400">
              <a:spcBef>
                <a:spcPts val="1600"/>
              </a:spcBef>
              <a:spcAft>
                <a:spcPts val="0"/>
              </a:spcAft>
              <a:buSzPts val="1100"/>
              <a:buChar char="●"/>
              <a:defRPr/>
            </a:lvl7pPr>
            <a:lvl8pPr indent="-298450" lvl="7" marL="3657600">
              <a:spcBef>
                <a:spcPts val="1600"/>
              </a:spcBef>
              <a:spcAft>
                <a:spcPts val="0"/>
              </a:spcAft>
              <a:buSzPts val="1100"/>
              <a:buChar char="○"/>
              <a:defRPr/>
            </a:lvl8pPr>
            <a:lvl9pPr indent="-298450" lvl="8" marL="4114800">
              <a:spcBef>
                <a:spcPts val="1600"/>
              </a:spcBef>
              <a:spcAft>
                <a:spcPts val="1600"/>
              </a:spcAft>
              <a:buSzPts val="1100"/>
              <a:buChar char="■"/>
              <a:defRPr/>
            </a:lvl9pPr>
          </a:lstStyle>
          <a:p/>
        </p:txBody>
      </p:sp>
      <p:sp>
        <p:nvSpPr>
          <p:cNvPr id="102" name="Google Shape;102;p9"/>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bg>
      <p:bgPr>
        <a:solidFill>
          <a:schemeClr val="accent1"/>
        </a:solidFill>
      </p:bgPr>
    </p:bg>
    <p:spTree>
      <p:nvGrpSpPr>
        <p:cNvPr id="103" name="Shape 103"/>
        <p:cNvGrpSpPr/>
        <p:nvPr/>
      </p:nvGrpSpPr>
      <p:grpSpPr>
        <a:xfrm>
          <a:off x="0" y="0"/>
          <a:ext cx="0" cy="0"/>
          <a:chOff x="0" y="0"/>
          <a:chExt cx="0" cy="0"/>
        </a:xfrm>
      </p:grpSpPr>
      <p:sp>
        <p:nvSpPr>
          <p:cNvPr id="104" name="Google Shape;104;p10"/>
          <p:cNvSpPr/>
          <p:nvPr/>
        </p:nvSpPr>
        <p:spPr>
          <a:xfrm>
            <a:off x="31" y="2824500"/>
            <a:ext cx="7370400" cy="2319000"/>
          </a:xfrm>
          <a:prstGeom prst="rtTriangle">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5" name="Google Shape;105;p10"/>
          <p:cNvSpPr/>
          <p:nvPr/>
        </p:nvSpPr>
        <p:spPr>
          <a:xfrm flipH="1">
            <a:off x="3582600" y="1550700"/>
            <a:ext cx="5561400" cy="3592800"/>
          </a:xfrm>
          <a:prstGeom prst="rtTriangle">
            <a:avLst/>
          </a:prstGeom>
          <a:solidFill>
            <a:schemeClr val="dk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6" name="Google Shape;106;p10"/>
          <p:cNvSpPr/>
          <p:nvPr/>
        </p:nvSpPr>
        <p:spPr>
          <a:xfrm>
            <a:off x="203225" y="206250"/>
            <a:ext cx="8737500" cy="4731000"/>
          </a:xfrm>
          <a:prstGeom prst="rect">
            <a:avLst/>
          </a:prstGeom>
          <a:solidFill>
            <a:schemeClr val="dk1"/>
          </a:solidFill>
          <a:ln>
            <a:noFill/>
          </a:ln>
          <a:effectLst>
            <a:outerShdw blurRad="228600" sx="101000" rotWithShape="0" algn="ctr" sy="101000">
              <a:srgbClr val="000000">
                <a:alpha val="40000"/>
              </a:srgbClr>
            </a:outerShdw>
          </a:effectLst>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07" name="Google Shape;107;p10"/>
          <p:cNvSpPr txBox="1"/>
          <p:nvPr>
            <p:ph idx="1" type="body"/>
          </p:nvPr>
        </p:nvSpPr>
        <p:spPr>
          <a:xfrm>
            <a:off x="328025" y="4163500"/>
            <a:ext cx="7415100" cy="605100"/>
          </a:xfrm>
          <a:prstGeom prst="rect">
            <a:avLst/>
          </a:prstGeom>
        </p:spPr>
        <p:txBody>
          <a:bodyPr anchorCtr="0" anchor="b" bIns="91425" lIns="91425" spcFirstLastPara="1" rIns="91425" wrap="square" tIns="91425">
            <a:noAutofit/>
          </a:bodyPr>
          <a:lstStyle>
            <a:lvl1pPr indent="-228600" lvl="0" marL="457200">
              <a:lnSpc>
                <a:spcPct val="100000"/>
              </a:lnSpc>
              <a:spcBef>
                <a:spcPts val="0"/>
              </a:spcBef>
              <a:spcAft>
                <a:spcPts val="0"/>
              </a:spcAft>
              <a:buSzPts val="1300"/>
              <a:buNone/>
              <a:defRPr/>
            </a:lvl1pPr>
          </a:lstStyle>
          <a:p/>
        </p:txBody>
      </p:sp>
      <p:sp>
        <p:nvSpPr>
          <p:cNvPr id="108" name="Google Shape;108;p10"/>
          <p:cNvSpPr txBox="1"/>
          <p:nvPr>
            <p:ph idx="12" type="sldNum"/>
          </p:nvPr>
        </p:nvSpPr>
        <p:spPr>
          <a:xfrm>
            <a:off x="8390734" y="4543668"/>
            <a:ext cx="548700" cy="393600"/>
          </a:xfrm>
          <a:prstGeom prst="rect">
            <a:avLst/>
          </a:prstGeom>
        </p:spPr>
        <p:txBody>
          <a:bodyPr anchorCtr="0" anchor="ctr" bIns="91425" lIns="91425" spcFirstLastPara="1" rIns="91425" wrap="square" tIns="91425">
            <a:no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hift">
    <p:bg>
      <p:bgPr>
        <a:solidFill>
          <a:schemeClr val="dk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Autofit/>
          </a:bodyPr>
          <a:lstStyle>
            <a:lvl1pPr lvl="0">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1pPr>
            <a:lvl2pPr lvl="1">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2pPr>
            <a:lvl3pPr lvl="2">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3pPr>
            <a:lvl4pPr lvl="3">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4pPr>
            <a:lvl5pPr lvl="4">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5pPr>
            <a:lvl6pPr lvl="5">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6pPr>
            <a:lvl7pPr lvl="6">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7pPr>
            <a:lvl8pPr lvl="7">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8pPr>
            <a:lvl9pPr lvl="8">
              <a:spcBef>
                <a:spcPts val="0"/>
              </a:spcBef>
              <a:spcAft>
                <a:spcPts val="0"/>
              </a:spcAft>
              <a:buClr>
                <a:schemeClr val="lt1"/>
              </a:buClr>
              <a:buSzPts val="2800"/>
              <a:buFont typeface="Nunito"/>
              <a:buNone/>
              <a:defRPr sz="2800">
                <a:solidFill>
                  <a:schemeClr val="lt1"/>
                </a:solidFill>
                <a:latin typeface="Nunito"/>
                <a:ea typeface="Nunito"/>
                <a:cs typeface="Nunito"/>
                <a:sym typeface="Nunito"/>
              </a:defRPr>
            </a:lvl9pPr>
          </a:lstStyle>
          <a:p/>
        </p:txBody>
      </p:sp>
      <p:sp>
        <p:nvSpPr>
          <p:cNvPr id="7" name="Google Shape;7;p1"/>
          <p:cNvSpPr txBox="1"/>
          <p:nvPr>
            <p:ph idx="1" type="body"/>
          </p:nvPr>
        </p:nvSpPr>
        <p:spPr>
          <a:xfrm>
            <a:off x="311700" y="1152475"/>
            <a:ext cx="8520600" cy="3391200"/>
          </a:xfrm>
          <a:prstGeom prst="rect">
            <a:avLst/>
          </a:prstGeom>
          <a:noFill/>
          <a:ln>
            <a:noFill/>
          </a:ln>
        </p:spPr>
        <p:txBody>
          <a:bodyPr anchorCtr="0" anchor="t" bIns="91425" lIns="91425" spcFirstLastPara="1" rIns="91425" wrap="square" tIns="91425">
            <a:noAutofit/>
          </a:bodyPr>
          <a:lstStyle>
            <a:lvl1pPr indent="-311150" lvl="0" marL="457200">
              <a:lnSpc>
                <a:spcPct val="115000"/>
              </a:lnSpc>
              <a:spcBef>
                <a:spcPts val="0"/>
              </a:spcBef>
              <a:spcAft>
                <a:spcPts val="0"/>
              </a:spcAft>
              <a:buClr>
                <a:schemeClr val="dk2"/>
              </a:buClr>
              <a:buSzPts val="1300"/>
              <a:buFont typeface="Calibri"/>
              <a:buChar char="●"/>
              <a:defRPr sz="1300">
                <a:solidFill>
                  <a:schemeClr val="dk2"/>
                </a:solidFill>
                <a:latin typeface="Calibri"/>
                <a:ea typeface="Calibri"/>
                <a:cs typeface="Calibri"/>
                <a:sym typeface="Calibri"/>
              </a:defRPr>
            </a:lvl1pPr>
            <a:lvl2pPr indent="-298450" lvl="1" marL="914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2pPr>
            <a:lvl3pPr indent="-298450" lvl="2" marL="1371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3pPr>
            <a:lvl4pPr indent="-298450" lvl="3" marL="18288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4pPr>
            <a:lvl5pPr indent="-298450" lvl="4" marL="22860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5pPr>
            <a:lvl6pPr indent="-298450" lvl="5" marL="27432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6pPr>
            <a:lvl7pPr indent="-298450" lvl="6" marL="32004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7pPr>
            <a:lvl8pPr indent="-298450" lvl="7" marL="3657600">
              <a:lnSpc>
                <a:spcPct val="115000"/>
              </a:lnSpc>
              <a:spcBef>
                <a:spcPts val="1600"/>
              </a:spcBef>
              <a:spcAft>
                <a:spcPts val="0"/>
              </a:spcAft>
              <a:buClr>
                <a:schemeClr val="dk2"/>
              </a:buClr>
              <a:buSzPts val="1100"/>
              <a:buFont typeface="Calibri"/>
              <a:buChar char="○"/>
              <a:defRPr sz="1100">
                <a:solidFill>
                  <a:schemeClr val="dk2"/>
                </a:solidFill>
                <a:latin typeface="Calibri"/>
                <a:ea typeface="Calibri"/>
                <a:cs typeface="Calibri"/>
                <a:sym typeface="Calibri"/>
              </a:defRPr>
            </a:lvl8pPr>
            <a:lvl9pPr indent="-298450" lvl="8" marL="4114800">
              <a:lnSpc>
                <a:spcPct val="115000"/>
              </a:lnSpc>
              <a:spcBef>
                <a:spcPts val="1600"/>
              </a:spcBef>
              <a:spcAft>
                <a:spcPts val="1600"/>
              </a:spcAft>
              <a:buClr>
                <a:schemeClr val="dk2"/>
              </a:buClr>
              <a:buSzPts val="1100"/>
              <a:buFont typeface="Calibri"/>
              <a:buChar char="■"/>
              <a:defRPr sz="1100">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390734" y="4543668"/>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latin typeface="Nunito"/>
                <a:ea typeface="Nunito"/>
                <a:cs typeface="Nunito"/>
                <a:sym typeface="Nunito"/>
              </a:defRPr>
            </a:lvl1pPr>
            <a:lvl2pPr lvl="1" algn="r">
              <a:buNone/>
              <a:defRPr sz="1000">
                <a:solidFill>
                  <a:schemeClr val="dk2"/>
                </a:solidFill>
                <a:latin typeface="Nunito"/>
                <a:ea typeface="Nunito"/>
                <a:cs typeface="Nunito"/>
                <a:sym typeface="Nunito"/>
              </a:defRPr>
            </a:lvl2pPr>
            <a:lvl3pPr lvl="2" algn="r">
              <a:buNone/>
              <a:defRPr sz="1000">
                <a:solidFill>
                  <a:schemeClr val="dk2"/>
                </a:solidFill>
                <a:latin typeface="Nunito"/>
                <a:ea typeface="Nunito"/>
                <a:cs typeface="Nunito"/>
                <a:sym typeface="Nunito"/>
              </a:defRPr>
            </a:lvl3pPr>
            <a:lvl4pPr lvl="3" algn="r">
              <a:buNone/>
              <a:defRPr sz="1000">
                <a:solidFill>
                  <a:schemeClr val="dk2"/>
                </a:solidFill>
                <a:latin typeface="Nunito"/>
                <a:ea typeface="Nunito"/>
                <a:cs typeface="Nunito"/>
                <a:sym typeface="Nunito"/>
              </a:defRPr>
            </a:lvl4pPr>
            <a:lvl5pPr lvl="4" algn="r">
              <a:buNone/>
              <a:defRPr sz="1000">
                <a:solidFill>
                  <a:schemeClr val="dk2"/>
                </a:solidFill>
                <a:latin typeface="Nunito"/>
                <a:ea typeface="Nunito"/>
                <a:cs typeface="Nunito"/>
                <a:sym typeface="Nunito"/>
              </a:defRPr>
            </a:lvl5pPr>
            <a:lvl6pPr lvl="5" algn="r">
              <a:buNone/>
              <a:defRPr sz="1000">
                <a:solidFill>
                  <a:schemeClr val="dk2"/>
                </a:solidFill>
                <a:latin typeface="Nunito"/>
                <a:ea typeface="Nunito"/>
                <a:cs typeface="Nunito"/>
                <a:sym typeface="Nunito"/>
              </a:defRPr>
            </a:lvl6pPr>
            <a:lvl7pPr lvl="6" algn="r">
              <a:buNone/>
              <a:defRPr sz="1000">
                <a:solidFill>
                  <a:schemeClr val="dk2"/>
                </a:solidFill>
                <a:latin typeface="Nunito"/>
                <a:ea typeface="Nunito"/>
                <a:cs typeface="Nunito"/>
                <a:sym typeface="Nunito"/>
              </a:defRPr>
            </a:lvl7pPr>
            <a:lvl8pPr lvl="7" algn="r">
              <a:buNone/>
              <a:defRPr sz="1000">
                <a:solidFill>
                  <a:schemeClr val="dk2"/>
                </a:solidFill>
                <a:latin typeface="Nunito"/>
                <a:ea typeface="Nunito"/>
                <a:cs typeface="Nunito"/>
                <a:sym typeface="Nunito"/>
              </a:defRPr>
            </a:lvl8pPr>
            <a:lvl9pPr lvl="8" algn="r">
              <a:buNone/>
              <a:defRPr sz="1000">
                <a:solidFill>
                  <a:schemeClr val="dk2"/>
                </a:solidFill>
                <a:latin typeface="Nunito"/>
                <a:ea typeface="Nunito"/>
                <a:cs typeface="Nunito"/>
                <a:sym typeface="Nunito"/>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3.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4.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6.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 Id="rId3" Type="http://schemas.openxmlformats.org/officeDocument/2006/relationships/image" Target="../media/image1.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7" name="Shape 127"/>
        <p:cNvGrpSpPr/>
        <p:nvPr/>
      </p:nvGrpSpPr>
      <p:grpSpPr>
        <a:xfrm>
          <a:off x="0" y="0"/>
          <a:ext cx="0" cy="0"/>
          <a:chOff x="0" y="0"/>
          <a:chExt cx="0" cy="0"/>
        </a:xfrm>
      </p:grpSpPr>
      <p:sp>
        <p:nvSpPr>
          <p:cNvPr id="128" name="Google Shape;128;p13"/>
          <p:cNvSpPr txBox="1"/>
          <p:nvPr>
            <p:ph type="ctrTitle"/>
          </p:nvPr>
        </p:nvSpPr>
        <p:spPr>
          <a:xfrm>
            <a:off x="1858703" y="1822833"/>
            <a:ext cx="5361300" cy="14481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3600">
                <a:solidFill>
                  <a:srgbClr val="000000"/>
                </a:solidFill>
                <a:latin typeface="Raleway"/>
                <a:ea typeface="Raleway"/>
                <a:cs typeface="Raleway"/>
                <a:sym typeface="Raleway"/>
              </a:rPr>
              <a:t>Rising Inequality: Trends &amp; Comparisons</a:t>
            </a:r>
            <a:endParaRPr b="1" sz="3600">
              <a:latin typeface="Raleway"/>
              <a:ea typeface="Raleway"/>
              <a:cs typeface="Raleway"/>
              <a:sym typeface="Raleway"/>
            </a:endParaRPr>
          </a:p>
        </p:txBody>
      </p:sp>
      <p:sp>
        <p:nvSpPr>
          <p:cNvPr id="129" name="Google Shape;129;p13"/>
          <p:cNvSpPr txBox="1"/>
          <p:nvPr>
            <p:ph idx="1" type="subTitle"/>
          </p:nvPr>
        </p:nvSpPr>
        <p:spPr>
          <a:xfrm>
            <a:off x="1858700" y="3413158"/>
            <a:ext cx="5361300" cy="52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lang="en"/>
              <a:t>TYLER ALLEN: SOC 760 WK 5 PRESENTATION (9/21/2020)</a:t>
            </a:r>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9" name="Shape 179"/>
        <p:cNvGrpSpPr/>
        <p:nvPr/>
      </p:nvGrpSpPr>
      <p:grpSpPr>
        <a:xfrm>
          <a:off x="0" y="0"/>
          <a:ext cx="0" cy="0"/>
          <a:chOff x="0" y="0"/>
          <a:chExt cx="0" cy="0"/>
        </a:xfrm>
      </p:grpSpPr>
      <p:sp>
        <p:nvSpPr>
          <p:cNvPr id="180" name="Google Shape;180;p22"/>
          <p:cNvSpPr txBox="1"/>
          <p:nvPr>
            <p:ph type="title"/>
          </p:nvPr>
        </p:nvSpPr>
        <p:spPr>
          <a:xfrm>
            <a:off x="856550" y="452925"/>
            <a:ext cx="7505700" cy="954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4000">
                <a:solidFill>
                  <a:srgbClr val="222222"/>
                </a:solidFill>
                <a:highlight>
                  <a:srgbClr val="FFFFFF"/>
                </a:highlight>
                <a:latin typeface="Raleway"/>
                <a:ea typeface="Raleway"/>
                <a:cs typeface="Raleway"/>
                <a:sym typeface="Raleway"/>
              </a:rPr>
              <a:t>WHAT IF?</a:t>
            </a:r>
            <a:endParaRPr/>
          </a:p>
        </p:txBody>
      </p:sp>
      <p:sp>
        <p:nvSpPr>
          <p:cNvPr id="181" name="Google Shape;181;p22"/>
          <p:cNvSpPr txBox="1"/>
          <p:nvPr>
            <p:ph idx="1" type="body"/>
          </p:nvPr>
        </p:nvSpPr>
        <p:spPr>
          <a:xfrm>
            <a:off x="819150" y="1328650"/>
            <a:ext cx="7505700" cy="3110100"/>
          </a:xfrm>
          <a:prstGeom prst="rect">
            <a:avLst/>
          </a:prstGeom>
        </p:spPr>
        <p:txBody>
          <a:bodyPr anchorCtr="0" anchor="t" bIns="91425" lIns="91425" spcFirstLastPara="1" rIns="91425" wrap="square" tIns="91425">
            <a:noAutofit/>
          </a:bodyPr>
          <a:lstStyle/>
          <a:p>
            <a:pPr indent="-355600" lvl="2" marL="1371600" rtl="0" algn="l">
              <a:spcBef>
                <a:spcPts val="0"/>
              </a:spcBef>
              <a:spcAft>
                <a:spcPts val="0"/>
              </a:spcAft>
              <a:buClr>
                <a:srgbClr val="222222"/>
              </a:buClr>
              <a:buSzPts val="2000"/>
              <a:buFont typeface="Raleway"/>
              <a:buAutoNum type="romanLcPeriod"/>
            </a:pPr>
            <a:r>
              <a:rPr lang="en" sz="2000">
                <a:solidFill>
                  <a:srgbClr val="222222"/>
                </a:solidFill>
                <a:highlight>
                  <a:srgbClr val="FFFFFF"/>
                </a:highlight>
                <a:latin typeface="Raleway"/>
                <a:ea typeface="Raleway"/>
                <a:cs typeface="Raleway"/>
                <a:sym typeface="Raleway"/>
              </a:rPr>
              <a:t> The large increase in US Income Inequality can be explained by </a:t>
            </a:r>
            <a:r>
              <a:rPr lang="en" sz="2000">
                <a:solidFill>
                  <a:srgbClr val="222222"/>
                </a:solidFill>
                <a:highlight>
                  <a:srgbClr val="FFFFFF"/>
                </a:highlight>
                <a:latin typeface="Raleway"/>
                <a:ea typeface="Raleway"/>
                <a:cs typeface="Raleway"/>
                <a:sym typeface="Raleway"/>
              </a:rPr>
              <a:t>insufficient</a:t>
            </a:r>
            <a:r>
              <a:rPr lang="en" sz="2000">
                <a:solidFill>
                  <a:srgbClr val="222222"/>
                </a:solidFill>
                <a:highlight>
                  <a:srgbClr val="FFFFFF"/>
                </a:highlight>
                <a:latin typeface="Raleway"/>
                <a:ea typeface="Raleway"/>
                <a:cs typeface="Raleway"/>
                <a:sym typeface="Raleway"/>
              </a:rPr>
              <a:t> educational investments to large segments of the US  labor force?</a:t>
            </a:r>
            <a:endParaRPr sz="2000">
              <a:solidFill>
                <a:srgbClr val="222222"/>
              </a:solidFill>
              <a:highlight>
                <a:srgbClr val="FFFFFF"/>
              </a:highlight>
              <a:latin typeface="Raleway"/>
              <a:ea typeface="Raleway"/>
              <a:cs typeface="Raleway"/>
              <a:sym typeface="Raleway"/>
            </a:endParaRPr>
          </a:p>
          <a:p>
            <a:pPr indent="-355600" lvl="2" marL="1371600" rtl="0" algn="l">
              <a:spcBef>
                <a:spcPts val="0"/>
              </a:spcBef>
              <a:spcAft>
                <a:spcPts val="0"/>
              </a:spcAft>
              <a:buClr>
                <a:srgbClr val="222222"/>
              </a:buClr>
              <a:buSzPts val="2000"/>
              <a:buFont typeface="Arial"/>
              <a:buAutoNum type="romanLcPeriod"/>
            </a:pPr>
            <a:r>
              <a:rPr lang="en" sz="2000">
                <a:solidFill>
                  <a:srgbClr val="222222"/>
                </a:solidFill>
                <a:highlight>
                  <a:srgbClr val="FFFFFF"/>
                </a:highlight>
                <a:latin typeface="Raleway"/>
                <a:ea typeface="Raleway"/>
                <a:cs typeface="Raleway"/>
                <a:sym typeface="Raleway"/>
              </a:rPr>
              <a:t>If so </a:t>
            </a:r>
            <a:r>
              <a:rPr b="1" lang="en" sz="2000">
                <a:solidFill>
                  <a:srgbClr val="222222"/>
                </a:solidFill>
                <a:highlight>
                  <a:srgbClr val="FFFFFF"/>
                </a:highlight>
                <a:latin typeface="Raleway"/>
                <a:ea typeface="Raleway"/>
                <a:cs typeface="Raleway"/>
                <a:sym typeface="Raleway"/>
              </a:rPr>
              <a:t>massive investments in higher education</a:t>
            </a:r>
            <a:r>
              <a:rPr lang="en" sz="2000">
                <a:solidFill>
                  <a:srgbClr val="222222"/>
                </a:solidFill>
                <a:highlight>
                  <a:srgbClr val="FFFFFF"/>
                </a:highlight>
                <a:latin typeface="Raleway"/>
                <a:ea typeface="Raleway"/>
                <a:cs typeface="Raleway"/>
                <a:sym typeface="Raleway"/>
              </a:rPr>
              <a:t> would be the right policy to reduce Income Inequality</a:t>
            </a:r>
            <a:endParaRPr sz="2000">
              <a:solidFill>
                <a:srgbClr val="222222"/>
              </a:solidFill>
              <a:highlight>
                <a:srgbClr val="FFFFFF"/>
              </a:highlight>
              <a:latin typeface="Raleway"/>
              <a:ea typeface="Raleway"/>
              <a:cs typeface="Raleway"/>
              <a:sym typeface="Raleway"/>
            </a:endParaRPr>
          </a:p>
          <a:p>
            <a:pPr indent="0" lvl="0" marL="0" rtl="0" algn="l">
              <a:spcBef>
                <a:spcPts val="0"/>
              </a:spcBef>
              <a:spcAft>
                <a:spcPts val="1600"/>
              </a:spcAft>
              <a:buNone/>
            </a:pPr>
            <a:r>
              <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5" name="Shape 185"/>
        <p:cNvGrpSpPr/>
        <p:nvPr/>
      </p:nvGrpSpPr>
      <p:grpSpPr>
        <a:xfrm>
          <a:off x="0" y="0"/>
          <a:ext cx="0" cy="0"/>
          <a:chOff x="0" y="0"/>
          <a:chExt cx="0" cy="0"/>
        </a:xfrm>
      </p:grpSpPr>
      <p:sp>
        <p:nvSpPr>
          <p:cNvPr id="186" name="Google Shape;186;p23"/>
          <p:cNvSpPr txBox="1"/>
          <p:nvPr>
            <p:ph type="title"/>
          </p:nvPr>
        </p:nvSpPr>
        <p:spPr>
          <a:xfrm>
            <a:off x="819150" y="845600"/>
            <a:ext cx="7505700" cy="954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4000">
                <a:solidFill>
                  <a:srgbClr val="222222"/>
                </a:solidFill>
                <a:highlight>
                  <a:srgbClr val="FFFFFF"/>
                </a:highlight>
                <a:latin typeface="Raleway"/>
                <a:ea typeface="Raleway"/>
                <a:cs typeface="Raleway"/>
                <a:sym typeface="Raleway"/>
              </a:rPr>
              <a:t>CONCLUSION</a:t>
            </a:r>
            <a:endParaRPr/>
          </a:p>
        </p:txBody>
      </p:sp>
      <p:sp>
        <p:nvSpPr>
          <p:cNvPr id="187" name="Google Shape;187;p23"/>
          <p:cNvSpPr txBox="1"/>
          <p:nvPr>
            <p:ph idx="1" type="body"/>
          </p:nvPr>
        </p:nvSpPr>
        <p:spPr>
          <a:xfrm>
            <a:off x="819150" y="1990725"/>
            <a:ext cx="7505700" cy="24480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2000">
                <a:solidFill>
                  <a:srgbClr val="000000"/>
                </a:solidFill>
                <a:latin typeface="Raleway"/>
                <a:ea typeface="Raleway"/>
                <a:cs typeface="Raleway"/>
                <a:sym typeface="Raleway"/>
              </a:rPr>
              <a:t>Piketty and Saez </a:t>
            </a:r>
            <a:r>
              <a:rPr b="1" lang="en" sz="2000">
                <a:solidFill>
                  <a:srgbClr val="222222"/>
                </a:solidFill>
                <a:highlight>
                  <a:srgbClr val="FFFFFF"/>
                </a:highlight>
                <a:latin typeface="Raleway"/>
                <a:ea typeface="Raleway"/>
                <a:cs typeface="Raleway"/>
                <a:sym typeface="Raleway"/>
              </a:rPr>
              <a:t>do not agree with Kuznets. They state that Income Inequalities depend on the institutions and policies that societies agree to follow.</a:t>
            </a:r>
            <a:endParaRPr b="1" sz="2000">
              <a:solidFill>
                <a:srgbClr val="222222"/>
              </a:solidFill>
              <a:highlight>
                <a:srgbClr val="FFFFFF"/>
              </a:highlight>
              <a:latin typeface="Raleway"/>
              <a:ea typeface="Raleway"/>
              <a:cs typeface="Raleway"/>
              <a:sym typeface="Raleway"/>
            </a:endParaRPr>
          </a:p>
          <a:p>
            <a:pPr indent="0" lvl="0" marL="0" rtl="0" algn="ctr">
              <a:spcBef>
                <a:spcPts val="0"/>
              </a:spcBef>
              <a:spcAft>
                <a:spcPts val="1600"/>
              </a:spcAft>
              <a:buNone/>
            </a:pPr>
            <a:r>
              <a:t/>
            </a:r>
            <a:endParaRPr b="1" sz="2000">
              <a:latin typeface="Raleway"/>
              <a:ea typeface="Raleway"/>
              <a:cs typeface="Raleway"/>
              <a:sym typeface="Raleway"/>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1" name="Shape 191"/>
        <p:cNvGrpSpPr/>
        <p:nvPr/>
      </p:nvGrpSpPr>
      <p:grpSpPr>
        <a:xfrm>
          <a:off x="0" y="0"/>
          <a:ext cx="0" cy="0"/>
          <a:chOff x="0" y="0"/>
          <a:chExt cx="0" cy="0"/>
        </a:xfrm>
      </p:grpSpPr>
      <p:sp>
        <p:nvSpPr>
          <p:cNvPr id="192" name="Google Shape;192;p24"/>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2000">
                <a:solidFill>
                  <a:srgbClr val="000000"/>
                </a:solidFill>
                <a:latin typeface="Raleway"/>
                <a:ea typeface="Raleway"/>
                <a:cs typeface="Raleway"/>
                <a:sym typeface="Raleway"/>
              </a:rPr>
              <a:t>“The Polarization of Job Opportunities in the U.S. Labor Market” (p. 90:300-23), David H. Autor</a:t>
            </a:r>
            <a:endParaRPr b="1" sz="2000">
              <a:latin typeface="Raleway"/>
              <a:ea typeface="Raleway"/>
              <a:cs typeface="Raleway"/>
              <a:sym typeface="Raleway"/>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96" name="Shape 196"/>
        <p:cNvGrpSpPr/>
        <p:nvPr/>
      </p:nvGrpSpPr>
      <p:grpSpPr>
        <a:xfrm>
          <a:off x="0" y="0"/>
          <a:ext cx="0" cy="0"/>
          <a:chOff x="0" y="0"/>
          <a:chExt cx="0" cy="0"/>
        </a:xfrm>
      </p:grpSpPr>
      <p:sp>
        <p:nvSpPr>
          <p:cNvPr id="197" name="Google Shape;197;p25"/>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INTRO</a:t>
            </a:r>
            <a:endParaRPr/>
          </a:p>
        </p:txBody>
      </p:sp>
      <p:sp>
        <p:nvSpPr>
          <p:cNvPr id="198" name="Google Shape;198;p25"/>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49250" lvl="2" marL="1371600" rtl="0" algn="l">
              <a:spcBef>
                <a:spcPts val="0"/>
              </a:spcBef>
              <a:spcAft>
                <a:spcPts val="0"/>
              </a:spcAft>
              <a:buClr>
                <a:srgbClr val="000000"/>
              </a:buClr>
              <a:buSzPts val="1900"/>
              <a:buFont typeface="Raleway"/>
              <a:buAutoNum type="romanLcPeriod"/>
            </a:pPr>
            <a:r>
              <a:rPr lang="en" sz="1900">
                <a:solidFill>
                  <a:srgbClr val="000000"/>
                </a:solidFill>
                <a:latin typeface="Raleway"/>
                <a:ea typeface="Raleway"/>
                <a:cs typeface="Raleway"/>
                <a:sym typeface="Raleway"/>
              </a:rPr>
              <a:t>US labor market experiences 2 challenges</a:t>
            </a:r>
            <a:endParaRPr sz="1900">
              <a:solidFill>
                <a:srgbClr val="000000"/>
              </a:solidFill>
              <a:latin typeface="Raleway"/>
              <a:ea typeface="Raleway"/>
              <a:cs typeface="Raleway"/>
              <a:sym typeface="Raleway"/>
            </a:endParaRPr>
          </a:p>
          <a:p>
            <a:pPr indent="-349250" lvl="3" marL="1828800" rtl="0" algn="l">
              <a:spcBef>
                <a:spcPts val="0"/>
              </a:spcBef>
              <a:spcAft>
                <a:spcPts val="0"/>
              </a:spcAft>
              <a:buClr>
                <a:srgbClr val="000000"/>
              </a:buClr>
              <a:buSzPts val="1900"/>
              <a:buFont typeface="Raleway"/>
              <a:buAutoNum type="arabicPeriod"/>
            </a:pPr>
            <a:r>
              <a:rPr lang="en" sz="1900">
                <a:solidFill>
                  <a:srgbClr val="000000"/>
                </a:solidFill>
                <a:latin typeface="Raleway"/>
                <a:ea typeface="Raleway"/>
                <a:cs typeface="Raleway"/>
                <a:sym typeface="Raleway"/>
              </a:rPr>
              <a:t>Us labor market experiences increase demand for skilled works. Since the 70s and 80s,  education levels have not been able to keep up with rising demand of skilled workers.</a:t>
            </a:r>
            <a:endParaRPr sz="1900">
              <a:solidFill>
                <a:srgbClr val="000000"/>
              </a:solidFill>
              <a:latin typeface="Raleway"/>
              <a:ea typeface="Raleway"/>
              <a:cs typeface="Raleway"/>
              <a:sym typeface="Raleway"/>
            </a:endParaRPr>
          </a:p>
          <a:p>
            <a:pPr indent="-349250" lvl="3" marL="1828800" rtl="0" algn="l">
              <a:spcBef>
                <a:spcPts val="0"/>
              </a:spcBef>
              <a:spcAft>
                <a:spcPts val="0"/>
              </a:spcAft>
              <a:buClr>
                <a:srgbClr val="000000"/>
              </a:buClr>
              <a:buSzPts val="1900"/>
              <a:buFont typeface="Raleway"/>
              <a:buAutoNum type="arabicPeriod"/>
            </a:pPr>
            <a:r>
              <a:rPr lang="en" sz="1900">
                <a:solidFill>
                  <a:srgbClr val="000000"/>
                </a:solidFill>
                <a:latin typeface="Raleway"/>
                <a:ea typeface="Raleway"/>
                <a:cs typeface="Raleway"/>
                <a:sym typeface="Raleway"/>
              </a:rPr>
              <a:t>Structure of job opportunities have polarized</a:t>
            </a:r>
            <a:endParaRPr sz="1900">
              <a:solidFill>
                <a:srgbClr val="000000"/>
              </a:solidFill>
              <a:latin typeface="Raleway"/>
              <a:ea typeface="Raleway"/>
              <a:cs typeface="Raleway"/>
              <a:sym typeface="Raleway"/>
            </a:endParaRPr>
          </a:p>
          <a:p>
            <a:pPr indent="-349250" lvl="4" marL="2286000" rtl="0" algn="l">
              <a:spcBef>
                <a:spcPts val="0"/>
              </a:spcBef>
              <a:spcAft>
                <a:spcPts val="0"/>
              </a:spcAft>
              <a:buClr>
                <a:srgbClr val="000000"/>
              </a:buClr>
              <a:buSzPts val="1900"/>
              <a:buFont typeface="Raleway"/>
              <a:buAutoNum type="alphaLcPeriod"/>
            </a:pPr>
            <a:r>
              <a:rPr lang="en" sz="1900">
                <a:solidFill>
                  <a:srgbClr val="000000"/>
                </a:solidFill>
                <a:latin typeface="Raleway"/>
                <a:ea typeface="Raleway"/>
                <a:cs typeface="Raleway"/>
                <a:sym typeface="Raleway"/>
              </a:rPr>
              <a:t>Rise in high-skill/ high-wage &amp; low-skill/low wage jobs, but a decline in middle-skill white collar/middle-skill blue collar jobs</a:t>
            </a:r>
            <a:endParaRPr sz="1900">
              <a:solidFill>
                <a:srgbClr val="000000"/>
              </a:solidFill>
              <a:latin typeface="Raleway"/>
              <a:ea typeface="Raleway"/>
              <a:cs typeface="Raleway"/>
              <a:sym typeface="Raleway"/>
            </a:endParaRPr>
          </a:p>
          <a:p>
            <a:pPr indent="0" lvl="0" marL="1371600" rtl="0" algn="l">
              <a:spcBef>
                <a:spcPts val="0"/>
              </a:spcBef>
              <a:spcAft>
                <a:spcPts val="0"/>
              </a:spcAft>
              <a:buNone/>
            </a:pPr>
            <a:r>
              <a:t/>
            </a:r>
            <a:endParaRPr>
              <a:solidFill>
                <a:srgbClr val="000000"/>
              </a:solidFill>
              <a:latin typeface="Raleway"/>
              <a:ea typeface="Raleway"/>
              <a:cs typeface="Raleway"/>
              <a:sym typeface="Raleway"/>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2" name="Shape 202"/>
        <p:cNvGrpSpPr/>
        <p:nvPr/>
      </p:nvGrpSpPr>
      <p:grpSpPr>
        <a:xfrm>
          <a:off x="0" y="0"/>
          <a:ext cx="0" cy="0"/>
          <a:chOff x="0" y="0"/>
          <a:chExt cx="0" cy="0"/>
        </a:xfrm>
      </p:grpSpPr>
      <p:sp>
        <p:nvSpPr>
          <p:cNvPr id="203" name="Google Shape;203;p26"/>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3600">
                <a:solidFill>
                  <a:srgbClr val="000000"/>
                </a:solidFill>
                <a:latin typeface="Raleway"/>
                <a:ea typeface="Raleway"/>
                <a:cs typeface="Raleway"/>
                <a:sym typeface="Raleway"/>
              </a:rPr>
              <a:t>The Aftermath</a:t>
            </a:r>
            <a:endParaRPr sz="4200"/>
          </a:p>
        </p:txBody>
      </p:sp>
      <p:sp>
        <p:nvSpPr>
          <p:cNvPr id="204" name="Google Shape;204;p26"/>
          <p:cNvSpPr txBox="1"/>
          <p:nvPr>
            <p:ph idx="1" type="body"/>
          </p:nvPr>
        </p:nvSpPr>
        <p:spPr>
          <a:xfrm>
            <a:off x="735000" y="1216475"/>
            <a:ext cx="7561800" cy="3483900"/>
          </a:xfrm>
          <a:prstGeom prst="rect">
            <a:avLst/>
          </a:prstGeom>
        </p:spPr>
        <p:txBody>
          <a:bodyPr anchorCtr="0" anchor="t" bIns="91425" lIns="91425" spcFirstLastPara="1" rIns="91425" wrap="square" tIns="91425">
            <a:noAutofit/>
          </a:bodyPr>
          <a:lstStyle/>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Males and those without a 4 year college degree suffer the most</a:t>
            </a:r>
            <a:endParaRPr sz="2700">
              <a:solidFill>
                <a:srgbClr val="000000"/>
              </a:solidFill>
              <a:latin typeface="Raleway"/>
              <a:ea typeface="Raleway"/>
              <a:cs typeface="Raleway"/>
              <a:sym typeface="Raleway"/>
            </a:endParaRPr>
          </a:p>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The Great Recession only quantitatively changed the US labor market</a:t>
            </a:r>
            <a:endParaRPr sz="2700">
              <a:solidFill>
                <a:srgbClr val="000000"/>
              </a:solidFill>
              <a:latin typeface="Raleway"/>
              <a:ea typeface="Raleway"/>
              <a:cs typeface="Raleway"/>
              <a:sym typeface="Raleway"/>
            </a:endParaRPr>
          </a:p>
          <a:p>
            <a:pPr indent="0" lvl="0" marL="0" rtl="0" algn="l">
              <a:spcBef>
                <a:spcPts val="0"/>
              </a:spcBef>
              <a:spcAft>
                <a:spcPts val="0"/>
              </a:spcAft>
              <a:buNone/>
            </a:pPr>
            <a:r>
              <a:t/>
            </a:r>
            <a:endParaRPr sz="27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700">
              <a:solidFill>
                <a:srgbClr val="000000"/>
              </a:solidFill>
              <a:latin typeface="Raleway"/>
              <a:ea typeface="Raleway"/>
              <a:cs typeface="Raleway"/>
              <a:sym typeface="Raleway"/>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08" name="Shape 208"/>
        <p:cNvGrpSpPr/>
        <p:nvPr/>
      </p:nvGrpSpPr>
      <p:grpSpPr>
        <a:xfrm>
          <a:off x="0" y="0"/>
          <a:ext cx="0" cy="0"/>
          <a:chOff x="0" y="0"/>
          <a:chExt cx="0" cy="0"/>
        </a:xfrm>
      </p:grpSpPr>
      <p:sp>
        <p:nvSpPr>
          <p:cNvPr id="209" name="Google Shape;209;p27"/>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Middle-Skilled Job</a:t>
            </a:r>
            <a:endParaRPr/>
          </a:p>
        </p:txBody>
      </p:sp>
      <p:sp>
        <p:nvSpPr>
          <p:cNvPr id="210" name="Google Shape;210;p27"/>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04800" lvl="2" marL="1371600" rtl="0" algn="l">
              <a:spcBef>
                <a:spcPts val="0"/>
              </a:spcBef>
              <a:spcAft>
                <a:spcPts val="0"/>
              </a:spcAft>
              <a:buClr>
                <a:srgbClr val="000000"/>
              </a:buClr>
              <a:buSzPts val="1200"/>
              <a:buFont typeface="Raleway"/>
              <a:buAutoNum type="romanLcPeriod"/>
            </a:pPr>
            <a:r>
              <a:rPr lang="en" sz="1200">
                <a:solidFill>
                  <a:srgbClr val="000000"/>
                </a:solidFill>
                <a:latin typeface="Raleway"/>
                <a:ea typeface="Raleway"/>
                <a:cs typeface="Raleway"/>
                <a:sym typeface="Raleway"/>
              </a:rPr>
              <a:t>A middle-skilled job is defined as something that can be successfully carried out by a computer exercising program, or someone who is less educated in a developing country who carries out the task with minimal discretion</a:t>
            </a:r>
            <a:endParaRPr sz="1200">
              <a:solidFill>
                <a:srgbClr val="000000"/>
              </a:solidFill>
              <a:latin typeface="Raleway"/>
              <a:ea typeface="Raleway"/>
              <a:cs typeface="Raleway"/>
              <a:sym typeface="Raleway"/>
            </a:endParaRPr>
          </a:p>
          <a:p>
            <a:pPr indent="-304800" lvl="3" marL="1828800" rtl="0" algn="l">
              <a:spcBef>
                <a:spcPts val="0"/>
              </a:spcBef>
              <a:spcAft>
                <a:spcPts val="0"/>
              </a:spcAft>
              <a:buClr>
                <a:srgbClr val="000000"/>
              </a:buClr>
              <a:buSzPts val="1200"/>
              <a:buFont typeface="Raleway"/>
              <a:buAutoNum type="arabicPeriod"/>
            </a:pPr>
            <a:r>
              <a:rPr lang="en" sz="1200">
                <a:solidFill>
                  <a:srgbClr val="000000"/>
                </a:solidFill>
                <a:latin typeface="Raleway"/>
                <a:ea typeface="Raleway"/>
                <a:cs typeface="Raleway"/>
                <a:sym typeface="Raleway"/>
              </a:rPr>
              <a:t>Middle-skilled workers have moderate education (high school diploma BUT less than a 4 year college education)</a:t>
            </a:r>
            <a:endParaRPr sz="1200">
              <a:solidFill>
                <a:srgbClr val="000000"/>
              </a:solidFill>
              <a:latin typeface="Raleway"/>
              <a:ea typeface="Raleway"/>
              <a:cs typeface="Raleway"/>
              <a:sym typeface="Raleway"/>
            </a:endParaRPr>
          </a:p>
          <a:p>
            <a:pPr indent="-304800" lvl="3" marL="1828800" rtl="0" algn="l">
              <a:spcBef>
                <a:spcPts val="0"/>
              </a:spcBef>
              <a:spcAft>
                <a:spcPts val="0"/>
              </a:spcAft>
              <a:buClr>
                <a:srgbClr val="000000"/>
              </a:buClr>
              <a:buSzPts val="1200"/>
              <a:buFont typeface="Raleway"/>
              <a:buAutoNum type="arabicPeriod"/>
            </a:pPr>
            <a:r>
              <a:rPr lang="en" sz="1200">
                <a:solidFill>
                  <a:srgbClr val="000000"/>
                </a:solidFill>
                <a:latin typeface="Raleway"/>
                <a:ea typeface="Raleway"/>
                <a:cs typeface="Raleway"/>
                <a:sym typeface="Raleway"/>
              </a:rPr>
              <a:t>As computer and communication technology improves in quality and decreases in price, routine tasks are becoming confined to computers and performed by machines or sent </a:t>
            </a:r>
            <a:r>
              <a:rPr lang="en" sz="1200">
                <a:solidFill>
                  <a:srgbClr val="000000"/>
                </a:solidFill>
                <a:latin typeface="Raleway"/>
                <a:ea typeface="Raleway"/>
                <a:cs typeface="Raleway"/>
                <a:sym typeface="Raleway"/>
              </a:rPr>
              <a:t>electronically</a:t>
            </a:r>
            <a:r>
              <a:rPr lang="en" sz="1200">
                <a:solidFill>
                  <a:srgbClr val="000000"/>
                </a:solidFill>
                <a:latin typeface="Raleway"/>
                <a:ea typeface="Raleway"/>
                <a:cs typeface="Raleway"/>
                <a:sym typeface="Raleway"/>
              </a:rPr>
              <a:t> to foreign works sites to be completed by low wage workers.</a:t>
            </a:r>
            <a:endParaRPr sz="1200">
              <a:solidFill>
                <a:srgbClr val="000000"/>
              </a:solidFill>
              <a:latin typeface="Raleway"/>
              <a:ea typeface="Raleway"/>
              <a:cs typeface="Raleway"/>
              <a:sym typeface="Raleway"/>
            </a:endParaRPr>
          </a:p>
          <a:p>
            <a:pPr indent="-304800" lvl="3" marL="1828800" rtl="0" algn="l">
              <a:spcBef>
                <a:spcPts val="0"/>
              </a:spcBef>
              <a:spcAft>
                <a:spcPts val="0"/>
              </a:spcAft>
              <a:buClr>
                <a:srgbClr val="000000"/>
              </a:buClr>
              <a:buSzPts val="1200"/>
              <a:buFont typeface="Raleway"/>
              <a:buAutoNum type="arabicPeriod"/>
            </a:pPr>
            <a:r>
              <a:rPr lang="en" sz="1200">
                <a:solidFill>
                  <a:srgbClr val="000000"/>
                </a:solidFill>
                <a:latin typeface="Raleway"/>
                <a:ea typeface="Raleway"/>
                <a:cs typeface="Raleway"/>
                <a:sym typeface="Raleway"/>
              </a:rPr>
              <a:t>Characteristics</a:t>
            </a:r>
            <a:r>
              <a:rPr lang="en" sz="1200">
                <a:solidFill>
                  <a:srgbClr val="000000"/>
                </a:solidFill>
                <a:latin typeface="Raleway"/>
                <a:ea typeface="Raleway"/>
                <a:cs typeface="Raleway"/>
                <a:sym typeface="Raleway"/>
              </a:rPr>
              <a:t> of  middle-skilled </a:t>
            </a:r>
            <a:r>
              <a:rPr lang="en" sz="1200">
                <a:solidFill>
                  <a:srgbClr val="000000"/>
                </a:solidFill>
                <a:latin typeface="Raleway"/>
                <a:ea typeface="Raleway"/>
                <a:cs typeface="Raleway"/>
                <a:sym typeface="Raleway"/>
              </a:rPr>
              <a:t>workers</a:t>
            </a:r>
            <a:r>
              <a:rPr lang="en" sz="1200">
                <a:solidFill>
                  <a:srgbClr val="000000"/>
                </a:solidFill>
                <a:latin typeface="Raleway"/>
                <a:ea typeface="Raleway"/>
                <a:cs typeface="Raleway"/>
                <a:sym typeface="Raleway"/>
              </a:rPr>
              <a:t> are:</a:t>
            </a:r>
            <a:endParaRPr sz="1200">
              <a:solidFill>
                <a:srgbClr val="000000"/>
              </a:solidFill>
              <a:latin typeface="Raleway"/>
              <a:ea typeface="Raleway"/>
              <a:cs typeface="Raleway"/>
              <a:sym typeface="Raleway"/>
            </a:endParaRPr>
          </a:p>
          <a:p>
            <a:pPr indent="-304800" lvl="4" marL="2286000" rtl="0" algn="l">
              <a:spcBef>
                <a:spcPts val="0"/>
              </a:spcBef>
              <a:spcAft>
                <a:spcPts val="0"/>
              </a:spcAft>
              <a:buClr>
                <a:srgbClr val="000000"/>
              </a:buClr>
              <a:buSzPts val="1200"/>
              <a:buFont typeface="Raleway"/>
              <a:buAutoNum type="alphaLcPeriod"/>
            </a:pPr>
            <a:r>
              <a:rPr lang="en" sz="1200">
                <a:solidFill>
                  <a:srgbClr val="000000"/>
                </a:solidFill>
                <a:latin typeface="Raleway"/>
                <a:ea typeface="Raleway"/>
                <a:cs typeface="Raleway"/>
                <a:sym typeface="Raleway"/>
              </a:rPr>
              <a:t>Routine: cognitive and production </a:t>
            </a:r>
            <a:r>
              <a:rPr lang="en" sz="1200">
                <a:solidFill>
                  <a:srgbClr val="000000"/>
                </a:solidFill>
                <a:latin typeface="Raleway"/>
                <a:ea typeface="Raleway"/>
                <a:cs typeface="Raleway"/>
                <a:sym typeface="Raleway"/>
              </a:rPr>
              <a:t>activities</a:t>
            </a:r>
            <a:r>
              <a:rPr lang="en" sz="1200">
                <a:solidFill>
                  <a:srgbClr val="000000"/>
                </a:solidFill>
                <a:latin typeface="Raleway"/>
                <a:ea typeface="Raleway"/>
                <a:cs typeface="Raleway"/>
                <a:sym typeface="Raleway"/>
              </a:rPr>
              <a:t> with precise understood procedures</a:t>
            </a:r>
            <a:endParaRPr sz="1200">
              <a:solidFill>
                <a:srgbClr val="000000"/>
              </a:solidFill>
              <a:latin typeface="Raleway"/>
              <a:ea typeface="Raleway"/>
              <a:cs typeface="Raleway"/>
              <a:sym typeface="Raleway"/>
            </a:endParaRPr>
          </a:p>
          <a:p>
            <a:pPr indent="-304800" lvl="4" marL="2286000" rtl="0" algn="l">
              <a:spcBef>
                <a:spcPts val="0"/>
              </a:spcBef>
              <a:spcAft>
                <a:spcPts val="0"/>
              </a:spcAft>
              <a:buClr>
                <a:srgbClr val="000000"/>
              </a:buClr>
              <a:buSzPts val="1200"/>
              <a:buFont typeface="Raleway"/>
              <a:buAutoNum type="alphaLcPeriod"/>
            </a:pPr>
            <a:r>
              <a:rPr lang="en" sz="1200">
                <a:solidFill>
                  <a:srgbClr val="000000"/>
                </a:solidFill>
                <a:latin typeface="Raleway"/>
                <a:ea typeface="Raleway"/>
                <a:cs typeface="Raleway"/>
                <a:sym typeface="Raleway"/>
              </a:rPr>
              <a:t>Non- Routine: </a:t>
            </a:r>
            <a:endParaRPr sz="1200">
              <a:solidFill>
                <a:srgbClr val="000000"/>
              </a:solidFill>
              <a:latin typeface="Raleway"/>
              <a:ea typeface="Raleway"/>
              <a:cs typeface="Raleway"/>
              <a:sym typeface="Raleway"/>
            </a:endParaRPr>
          </a:p>
          <a:p>
            <a:pPr indent="-304800" lvl="5" marL="2743200" rtl="0" algn="l">
              <a:spcBef>
                <a:spcPts val="0"/>
              </a:spcBef>
              <a:spcAft>
                <a:spcPts val="0"/>
              </a:spcAft>
              <a:buClr>
                <a:srgbClr val="000000"/>
              </a:buClr>
              <a:buSzPts val="1200"/>
              <a:buFont typeface="Raleway"/>
              <a:buAutoNum type="romanLcPeriod"/>
            </a:pPr>
            <a:r>
              <a:rPr lang="en" sz="1200">
                <a:solidFill>
                  <a:srgbClr val="000000"/>
                </a:solidFill>
                <a:latin typeface="Raleway"/>
                <a:ea typeface="Raleway"/>
                <a:cs typeface="Raleway"/>
                <a:sym typeface="Raleway"/>
              </a:rPr>
              <a:t>Abstract; problem solving intuition and persuasion. Workers have high levels of education and analytical </a:t>
            </a:r>
            <a:r>
              <a:rPr lang="en" sz="1200">
                <a:solidFill>
                  <a:srgbClr val="000000"/>
                </a:solidFill>
                <a:latin typeface="Raleway"/>
                <a:ea typeface="Raleway"/>
                <a:cs typeface="Raleway"/>
                <a:sym typeface="Raleway"/>
              </a:rPr>
              <a:t>capabilities</a:t>
            </a:r>
            <a:r>
              <a:rPr lang="en" sz="1200">
                <a:solidFill>
                  <a:srgbClr val="000000"/>
                </a:solidFill>
                <a:latin typeface="Raleway"/>
                <a:ea typeface="Raleway"/>
                <a:cs typeface="Raleway"/>
                <a:sym typeface="Raleway"/>
              </a:rPr>
              <a:t>. </a:t>
            </a:r>
            <a:endParaRPr sz="1200">
              <a:solidFill>
                <a:srgbClr val="000000"/>
              </a:solidFill>
              <a:latin typeface="Raleway"/>
              <a:ea typeface="Raleway"/>
              <a:cs typeface="Raleway"/>
              <a:sym typeface="Raleway"/>
            </a:endParaRPr>
          </a:p>
          <a:p>
            <a:pPr indent="-304800" lvl="5" marL="2743200" rtl="0" algn="l">
              <a:spcBef>
                <a:spcPts val="0"/>
              </a:spcBef>
              <a:spcAft>
                <a:spcPts val="0"/>
              </a:spcAft>
              <a:buClr>
                <a:srgbClr val="000000"/>
              </a:buClr>
              <a:buSzPts val="1200"/>
              <a:buFont typeface="Raleway"/>
              <a:buAutoNum type="romanLcPeriod"/>
            </a:pPr>
            <a:r>
              <a:rPr lang="en" sz="1200">
                <a:solidFill>
                  <a:srgbClr val="000000"/>
                </a:solidFill>
                <a:latin typeface="Raleway"/>
                <a:ea typeface="Raleway"/>
                <a:cs typeface="Raleway"/>
                <a:sym typeface="Raleway"/>
              </a:rPr>
              <a:t>Manual; situational </a:t>
            </a:r>
            <a:r>
              <a:rPr lang="en" sz="1200">
                <a:solidFill>
                  <a:srgbClr val="000000"/>
                </a:solidFill>
                <a:latin typeface="Raleway"/>
                <a:ea typeface="Raleway"/>
                <a:cs typeface="Raleway"/>
                <a:sym typeface="Raleway"/>
              </a:rPr>
              <a:t>adaptability</a:t>
            </a:r>
            <a:r>
              <a:rPr lang="en" sz="1200">
                <a:solidFill>
                  <a:srgbClr val="000000"/>
                </a:solidFill>
                <a:latin typeface="Raleway"/>
                <a:ea typeface="Raleway"/>
                <a:cs typeface="Raleway"/>
                <a:sym typeface="Raleway"/>
              </a:rPr>
              <a:t>, visual and language recognition, in person interactions. Workers who are physically apt and able to communicate fluently in a </a:t>
            </a:r>
            <a:r>
              <a:rPr lang="en" sz="1200">
                <a:solidFill>
                  <a:srgbClr val="000000"/>
                </a:solidFill>
                <a:latin typeface="Raleway"/>
                <a:ea typeface="Raleway"/>
                <a:cs typeface="Raleway"/>
                <a:sym typeface="Raleway"/>
              </a:rPr>
              <a:t>language</a:t>
            </a:r>
            <a:endParaRPr sz="12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000">
              <a:solidFill>
                <a:srgbClr val="000000"/>
              </a:solidFill>
              <a:latin typeface="Raleway"/>
              <a:ea typeface="Raleway"/>
              <a:cs typeface="Raleway"/>
              <a:sym typeface="Raleway"/>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14" name="Shape 214"/>
        <p:cNvGrpSpPr/>
        <p:nvPr/>
      </p:nvGrpSpPr>
      <p:grpSpPr>
        <a:xfrm>
          <a:off x="0" y="0"/>
          <a:ext cx="0" cy="0"/>
          <a:chOff x="0" y="0"/>
          <a:chExt cx="0" cy="0"/>
        </a:xfrm>
      </p:grpSpPr>
      <p:sp>
        <p:nvSpPr>
          <p:cNvPr id="215" name="Google Shape;215;p28"/>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Reasons for Polarization</a:t>
            </a:r>
            <a:endParaRPr/>
          </a:p>
        </p:txBody>
      </p:sp>
      <p:sp>
        <p:nvSpPr>
          <p:cNvPr id="216" name="Google Shape;216;p28"/>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Technology, trade, and offshoring</a:t>
            </a:r>
            <a:endParaRPr sz="1400">
              <a:solidFill>
                <a:srgbClr val="000000"/>
              </a:solidFill>
              <a:latin typeface="Raleway"/>
              <a:ea typeface="Raleway"/>
              <a:cs typeface="Raleway"/>
              <a:sym typeface="Raleway"/>
            </a:endParaRPr>
          </a:p>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Changing structure of employment and earnings as a result of shifts in labor market institutions</a:t>
            </a:r>
            <a:endParaRPr sz="1400">
              <a:solidFill>
                <a:srgbClr val="000000"/>
              </a:solidFill>
              <a:latin typeface="Raleway"/>
              <a:ea typeface="Raleway"/>
              <a:cs typeface="Raleway"/>
              <a:sym typeface="Raleway"/>
            </a:endParaRPr>
          </a:p>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Declining</a:t>
            </a:r>
            <a:r>
              <a:rPr lang="en" sz="1400">
                <a:solidFill>
                  <a:srgbClr val="000000"/>
                </a:solidFill>
                <a:latin typeface="Raleway"/>
                <a:ea typeface="Raleway"/>
                <a:cs typeface="Raleway"/>
                <a:sym typeface="Raleway"/>
              </a:rPr>
              <a:t> labor union </a:t>
            </a:r>
            <a:r>
              <a:rPr lang="en" sz="1400">
                <a:solidFill>
                  <a:srgbClr val="000000"/>
                </a:solidFill>
                <a:latin typeface="Raleway"/>
                <a:ea typeface="Raleway"/>
                <a:cs typeface="Raleway"/>
                <a:sym typeface="Raleway"/>
              </a:rPr>
              <a:t>penetration </a:t>
            </a:r>
            <a:r>
              <a:rPr lang="en" sz="1400">
                <a:solidFill>
                  <a:srgbClr val="000000"/>
                </a:solidFill>
                <a:latin typeface="Raleway"/>
                <a:ea typeface="Raleway"/>
                <a:cs typeface="Raleway"/>
                <a:sym typeface="Raleway"/>
              </a:rPr>
              <a:t> </a:t>
            </a:r>
            <a:endParaRPr sz="1400">
              <a:solidFill>
                <a:srgbClr val="000000"/>
              </a:solidFill>
              <a:latin typeface="Raleway"/>
              <a:ea typeface="Raleway"/>
              <a:cs typeface="Raleway"/>
              <a:sym typeface="Raleway"/>
            </a:endParaRPr>
          </a:p>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Falling </a:t>
            </a:r>
            <a:r>
              <a:rPr lang="en" sz="1400">
                <a:solidFill>
                  <a:srgbClr val="000000"/>
                </a:solidFill>
                <a:latin typeface="Raleway"/>
                <a:ea typeface="Raleway"/>
                <a:cs typeface="Raleway"/>
                <a:sym typeface="Raleway"/>
              </a:rPr>
              <a:t>minimum</a:t>
            </a:r>
            <a:r>
              <a:rPr lang="en" sz="1400">
                <a:solidFill>
                  <a:srgbClr val="000000"/>
                </a:solidFill>
                <a:latin typeface="Raleway"/>
                <a:ea typeface="Raleway"/>
                <a:cs typeface="Raleway"/>
                <a:sym typeface="Raleway"/>
              </a:rPr>
              <a:t> </a:t>
            </a:r>
            <a:r>
              <a:rPr lang="en" sz="1400">
                <a:solidFill>
                  <a:srgbClr val="000000"/>
                </a:solidFill>
                <a:latin typeface="Raleway"/>
                <a:ea typeface="Raleway"/>
                <a:cs typeface="Raleway"/>
                <a:sym typeface="Raleway"/>
              </a:rPr>
              <a:t>wage</a:t>
            </a:r>
            <a:endParaRPr sz="1400">
              <a:solidFill>
                <a:srgbClr val="000000"/>
              </a:solidFill>
              <a:latin typeface="Raleway"/>
              <a:ea typeface="Raleway"/>
              <a:cs typeface="Raleway"/>
              <a:sym typeface="Raleway"/>
            </a:endParaRPr>
          </a:p>
          <a:p>
            <a:pPr indent="-317500" lvl="3" marL="1828800" rtl="0" algn="l">
              <a:spcBef>
                <a:spcPts val="0"/>
              </a:spcBef>
              <a:spcAft>
                <a:spcPts val="0"/>
              </a:spcAft>
              <a:buClr>
                <a:srgbClr val="000000"/>
              </a:buClr>
              <a:buSzPts val="1400"/>
              <a:buFont typeface="Raleway"/>
              <a:buAutoNum type="arabicPeriod"/>
            </a:pPr>
            <a:r>
              <a:rPr lang="en" sz="1400">
                <a:solidFill>
                  <a:srgbClr val="000000"/>
                </a:solidFill>
                <a:latin typeface="Raleway"/>
                <a:ea typeface="Raleway"/>
                <a:cs typeface="Raleway"/>
                <a:sym typeface="Raleway"/>
              </a:rPr>
              <a:t>Recent studies have shown that those with a college degree earn more than those who are not (hourly wage was 1.5 times if you were a college graduate)</a:t>
            </a:r>
            <a:endParaRPr sz="1400">
              <a:solidFill>
                <a:srgbClr val="000000"/>
              </a:solidFill>
              <a:latin typeface="Raleway"/>
              <a:ea typeface="Raleway"/>
              <a:cs typeface="Raleway"/>
              <a:sym typeface="Raleway"/>
            </a:endParaRPr>
          </a:p>
          <a:p>
            <a:pPr indent="-317500" lvl="3" marL="1828800" rtl="0" algn="l">
              <a:spcBef>
                <a:spcPts val="0"/>
              </a:spcBef>
              <a:spcAft>
                <a:spcPts val="0"/>
              </a:spcAft>
              <a:buClr>
                <a:srgbClr val="000000"/>
              </a:buClr>
              <a:buSzPts val="1400"/>
              <a:buFont typeface="Raleway"/>
              <a:buAutoNum type="arabicPeriod"/>
            </a:pPr>
            <a:r>
              <a:rPr lang="en" sz="1400">
                <a:solidFill>
                  <a:srgbClr val="000000"/>
                </a:solidFill>
                <a:latin typeface="Raleway"/>
                <a:ea typeface="Raleway"/>
                <a:cs typeface="Raleway"/>
                <a:sym typeface="Raleway"/>
              </a:rPr>
              <a:t>College graduate works more </a:t>
            </a:r>
            <a:r>
              <a:rPr lang="en" sz="1400">
                <a:solidFill>
                  <a:srgbClr val="000000"/>
                </a:solidFill>
                <a:latin typeface="Raleway"/>
                <a:ea typeface="Raleway"/>
                <a:cs typeface="Raleway"/>
                <a:sym typeface="Raleway"/>
              </a:rPr>
              <a:t>hours</a:t>
            </a:r>
            <a:r>
              <a:rPr lang="en" sz="1400">
                <a:solidFill>
                  <a:srgbClr val="000000"/>
                </a:solidFill>
                <a:latin typeface="Raleway"/>
                <a:ea typeface="Raleway"/>
                <a:cs typeface="Raleway"/>
                <a:sym typeface="Raleway"/>
              </a:rPr>
              <a:t> per </a:t>
            </a:r>
            <a:r>
              <a:rPr lang="en" sz="1400">
                <a:solidFill>
                  <a:srgbClr val="000000"/>
                </a:solidFill>
                <a:latin typeface="Raleway"/>
                <a:ea typeface="Raleway"/>
                <a:cs typeface="Raleway"/>
                <a:sym typeface="Raleway"/>
              </a:rPr>
              <a:t>week, </a:t>
            </a:r>
            <a:r>
              <a:rPr lang="en" sz="1400">
                <a:solidFill>
                  <a:srgbClr val="000000"/>
                </a:solidFill>
                <a:latin typeface="Raleway"/>
                <a:ea typeface="Raleway"/>
                <a:cs typeface="Raleway"/>
                <a:sym typeface="Raleway"/>
              </a:rPr>
              <a:t>more </a:t>
            </a:r>
            <a:r>
              <a:rPr lang="en" sz="1400">
                <a:solidFill>
                  <a:srgbClr val="000000"/>
                </a:solidFill>
                <a:latin typeface="Raleway"/>
                <a:ea typeface="Raleway"/>
                <a:cs typeface="Raleway"/>
                <a:sym typeface="Raleway"/>
              </a:rPr>
              <a:t>weeks</a:t>
            </a:r>
            <a:r>
              <a:rPr lang="en" sz="1400">
                <a:solidFill>
                  <a:srgbClr val="000000"/>
                </a:solidFill>
                <a:latin typeface="Raleway"/>
                <a:ea typeface="Raleway"/>
                <a:cs typeface="Raleway"/>
                <a:sym typeface="Raleway"/>
              </a:rPr>
              <a:t> per year, and stays </a:t>
            </a:r>
            <a:r>
              <a:rPr lang="en" sz="1400">
                <a:solidFill>
                  <a:srgbClr val="000000"/>
                </a:solidFill>
                <a:latin typeface="Raleway"/>
                <a:ea typeface="Raleway"/>
                <a:cs typeface="Raleway"/>
                <a:sym typeface="Raleway"/>
              </a:rPr>
              <a:t>employed</a:t>
            </a:r>
            <a:r>
              <a:rPr lang="en" sz="1400">
                <a:solidFill>
                  <a:srgbClr val="000000"/>
                </a:solidFill>
                <a:latin typeface="Raleway"/>
                <a:ea typeface="Raleway"/>
                <a:cs typeface="Raleway"/>
                <a:sym typeface="Raleway"/>
              </a:rPr>
              <a:t> longer/spends less time being unemployed</a:t>
            </a:r>
            <a:endParaRPr sz="1400">
              <a:solidFill>
                <a:srgbClr val="000000"/>
              </a:solidFill>
              <a:latin typeface="Raleway"/>
              <a:ea typeface="Raleway"/>
              <a:cs typeface="Raleway"/>
              <a:sym typeface="Raleway"/>
            </a:endParaRPr>
          </a:p>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Even </a:t>
            </a:r>
            <a:r>
              <a:rPr lang="en" sz="1400">
                <a:solidFill>
                  <a:srgbClr val="000000"/>
                </a:solidFill>
                <a:latin typeface="Raleway"/>
                <a:ea typeface="Raleway"/>
                <a:cs typeface="Raleway"/>
                <a:sym typeface="Raleway"/>
              </a:rPr>
              <a:t>though</a:t>
            </a:r>
            <a:r>
              <a:rPr lang="en" sz="1400">
                <a:solidFill>
                  <a:srgbClr val="000000"/>
                </a:solidFill>
                <a:latin typeface="Raleway"/>
                <a:ea typeface="Raleway"/>
                <a:cs typeface="Raleway"/>
                <a:sym typeface="Raleway"/>
              </a:rPr>
              <a:t> there is a rise in earning for college students, there has been a slowdown in college attainment </a:t>
            </a:r>
            <a:endParaRPr sz="1500">
              <a:solidFill>
                <a:srgbClr val="000000"/>
              </a:solidFill>
              <a:latin typeface="Raleway"/>
              <a:ea typeface="Raleway"/>
              <a:cs typeface="Raleway"/>
              <a:sym typeface="Raleway"/>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0" name="Shape 220"/>
        <p:cNvGrpSpPr/>
        <p:nvPr/>
      </p:nvGrpSpPr>
      <p:grpSpPr>
        <a:xfrm>
          <a:off x="0" y="0"/>
          <a:ext cx="0" cy="0"/>
          <a:chOff x="0" y="0"/>
          <a:chExt cx="0" cy="0"/>
        </a:xfrm>
      </p:grpSpPr>
      <p:sp>
        <p:nvSpPr>
          <p:cNvPr id="221" name="Google Shape;221;p29"/>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Conclusion</a:t>
            </a:r>
            <a:endParaRPr/>
          </a:p>
        </p:txBody>
      </p:sp>
      <p:sp>
        <p:nvSpPr>
          <p:cNvPr id="222" name="Google Shape;222;p29"/>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The rising demand for highly educated workers combined with lagging supply is contributing to higher levels of earnings inequality. </a:t>
            </a:r>
            <a:endParaRPr sz="1600">
              <a:solidFill>
                <a:srgbClr val="000000"/>
              </a:solidFill>
              <a:latin typeface="Raleway"/>
              <a:ea typeface="Raleway"/>
              <a:cs typeface="Raleway"/>
              <a:sym typeface="Raleway"/>
            </a:endParaRPr>
          </a:p>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Workers who do not seek a postsecondary education will have a hard time finding </a:t>
            </a:r>
            <a:r>
              <a:rPr lang="en" sz="1600">
                <a:solidFill>
                  <a:srgbClr val="000000"/>
                </a:solidFill>
                <a:latin typeface="Raleway"/>
                <a:ea typeface="Raleway"/>
                <a:cs typeface="Raleway"/>
                <a:sym typeface="Raleway"/>
              </a:rPr>
              <a:t>employment</a:t>
            </a:r>
            <a:r>
              <a:rPr lang="en" sz="1600">
                <a:solidFill>
                  <a:srgbClr val="000000"/>
                </a:solidFill>
                <a:latin typeface="Raleway"/>
                <a:ea typeface="Raleway"/>
                <a:cs typeface="Raleway"/>
                <a:sym typeface="Raleway"/>
              </a:rPr>
              <a:t>/making an earning</a:t>
            </a:r>
            <a:endParaRPr sz="1600">
              <a:solidFill>
                <a:srgbClr val="000000"/>
              </a:solidFill>
              <a:latin typeface="Raleway"/>
              <a:ea typeface="Raleway"/>
              <a:cs typeface="Raleway"/>
              <a:sym typeface="Raleway"/>
            </a:endParaRPr>
          </a:p>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To Fix This: Encourage young adults to go to college, </a:t>
            </a:r>
            <a:endParaRPr sz="1600">
              <a:solidFill>
                <a:srgbClr val="000000"/>
              </a:solidFill>
              <a:latin typeface="Raleway"/>
              <a:ea typeface="Raleway"/>
              <a:cs typeface="Raleway"/>
              <a:sym typeface="Raleway"/>
            </a:endParaRPr>
          </a:p>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The US </a:t>
            </a:r>
            <a:r>
              <a:rPr lang="en" sz="1600">
                <a:solidFill>
                  <a:srgbClr val="000000"/>
                </a:solidFill>
                <a:latin typeface="Raleway"/>
                <a:ea typeface="Raleway"/>
                <a:cs typeface="Raleway"/>
                <a:sym typeface="Raleway"/>
              </a:rPr>
              <a:t>should</a:t>
            </a:r>
            <a:r>
              <a:rPr lang="en" sz="1600">
                <a:solidFill>
                  <a:srgbClr val="000000"/>
                </a:solidFill>
                <a:latin typeface="Raleway"/>
                <a:ea typeface="Raleway"/>
                <a:cs typeface="Raleway"/>
                <a:sym typeface="Raleway"/>
              </a:rPr>
              <a:t> </a:t>
            </a:r>
            <a:r>
              <a:rPr lang="en" sz="1600">
                <a:solidFill>
                  <a:srgbClr val="000000"/>
                </a:solidFill>
                <a:latin typeface="Raleway"/>
                <a:ea typeface="Raleway"/>
                <a:cs typeface="Raleway"/>
                <a:sym typeface="Raleway"/>
              </a:rPr>
              <a:t>improve</a:t>
            </a:r>
            <a:r>
              <a:rPr lang="en" sz="1600">
                <a:solidFill>
                  <a:srgbClr val="000000"/>
                </a:solidFill>
                <a:latin typeface="Raleway"/>
                <a:ea typeface="Raleway"/>
                <a:cs typeface="Raleway"/>
                <a:sym typeface="Raleway"/>
              </a:rPr>
              <a:t> K-12 education to encourage higher education in the long run</a:t>
            </a:r>
            <a:endParaRPr sz="1600">
              <a:solidFill>
                <a:srgbClr val="000000"/>
              </a:solidFill>
              <a:latin typeface="Raleway"/>
              <a:ea typeface="Raleway"/>
              <a:cs typeface="Raleway"/>
              <a:sym typeface="Raleway"/>
            </a:endParaRPr>
          </a:p>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Educators and policy makers </a:t>
            </a:r>
            <a:r>
              <a:rPr lang="en" sz="1600">
                <a:solidFill>
                  <a:srgbClr val="000000"/>
                </a:solidFill>
                <a:latin typeface="Raleway"/>
                <a:ea typeface="Raleway"/>
                <a:cs typeface="Raleway"/>
                <a:sym typeface="Raleway"/>
              </a:rPr>
              <a:t>should</a:t>
            </a:r>
            <a:r>
              <a:rPr lang="en" sz="1600">
                <a:solidFill>
                  <a:srgbClr val="000000"/>
                </a:solidFill>
                <a:latin typeface="Raleway"/>
                <a:ea typeface="Raleway"/>
                <a:cs typeface="Raleway"/>
                <a:sym typeface="Raleway"/>
              </a:rPr>
              <a:t> </a:t>
            </a:r>
            <a:r>
              <a:rPr lang="en" sz="1600">
                <a:solidFill>
                  <a:srgbClr val="000000"/>
                </a:solidFill>
                <a:latin typeface="Raleway"/>
                <a:ea typeface="Raleway"/>
                <a:cs typeface="Raleway"/>
                <a:sym typeface="Raleway"/>
              </a:rPr>
              <a:t>consider</a:t>
            </a:r>
            <a:r>
              <a:rPr lang="en" sz="1600">
                <a:solidFill>
                  <a:srgbClr val="000000"/>
                </a:solidFill>
                <a:latin typeface="Raleway"/>
                <a:ea typeface="Raleway"/>
                <a:cs typeface="Raleway"/>
                <a:sym typeface="Raleway"/>
              </a:rPr>
              <a:t> </a:t>
            </a:r>
            <a:r>
              <a:rPr lang="en" sz="1600">
                <a:solidFill>
                  <a:srgbClr val="000000"/>
                </a:solidFill>
                <a:latin typeface="Raleway"/>
                <a:ea typeface="Raleway"/>
                <a:cs typeface="Raleway"/>
                <a:sym typeface="Raleway"/>
              </a:rPr>
              <a:t>training</a:t>
            </a:r>
            <a:r>
              <a:rPr lang="en" sz="1600">
                <a:solidFill>
                  <a:srgbClr val="000000"/>
                </a:solidFill>
                <a:latin typeface="Raleway"/>
                <a:ea typeface="Raleway"/>
                <a:cs typeface="Raleway"/>
                <a:sym typeface="Raleway"/>
              </a:rPr>
              <a:t> programs </a:t>
            </a:r>
            <a:r>
              <a:rPr lang="en" sz="1600">
                <a:solidFill>
                  <a:srgbClr val="000000"/>
                </a:solidFill>
                <a:latin typeface="Raleway"/>
                <a:ea typeface="Raleway"/>
                <a:cs typeface="Raleway"/>
                <a:sym typeface="Raleway"/>
              </a:rPr>
              <a:t>that</a:t>
            </a:r>
            <a:r>
              <a:rPr lang="en" sz="1600">
                <a:solidFill>
                  <a:srgbClr val="000000"/>
                </a:solidFill>
                <a:latin typeface="Raleway"/>
                <a:ea typeface="Raleway"/>
                <a:cs typeface="Raleway"/>
                <a:sym typeface="Raleway"/>
              </a:rPr>
              <a:t> can boost skill </a:t>
            </a:r>
            <a:r>
              <a:rPr lang="en" sz="1600">
                <a:solidFill>
                  <a:srgbClr val="000000"/>
                </a:solidFill>
                <a:latin typeface="Raleway"/>
                <a:ea typeface="Raleway"/>
                <a:cs typeface="Raleway"/>
                <a:sym typeface="Raleway"/>
              </a:rPr>
              <a:t>levels</a:t>
            </a:r>
            <a:r>
              <a:rPr lang="en" sz="1600">
                <a:solidFill>
                  <a:srgbClr val="000000"/>
                </a:solidFill>
                <a:latin typeface="Raleway"/>
                <a:ea typeface="Raleway"/>
                <a:cs typeface="Raleway"/>
                <a:sym typeface="Raleway"/>
              </a:rPr>
              <a:t> in historically low level jobs</a:t>
            </a:r>
            <a:endParaRPr sz="1600">
              <a:solidFill>
                <a:srgbClr val="000000"/>
              </a:solidFill>
              <a:latin typeface="Raleway"/>
              <a:ea typeface="Raleway"/>
              <a:cs typeface="Raleway"/>
              <a:sym typeface="Raleway"/>
            </a:endParaRPr>
          </a:p>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R&amp;D and infrastructure investments </a:t>
            </a:r>
            <a:r>
              <a:rPr lang="en" sz="1600">
                <a:solidFill>
                  <a:srgbClr val="000000"/>
                </a:solidFill>
                <a:latin typeface="Raleway"/>
                <a:ea typeface="Raleway"/>
                <a:cs typeface="Raleway"/>
                <a:sym typeface="Raleway"/>
              </a:rPr>
              <a:t>that will</a:t>
            </a:r>
            <a:r>
              <a:rPr lang="en" sz="1600">
                <a:solidFill>
                  <a:srgbClr val="000000"/>
                </a:solidFill>
                <a:latin typeface="Raleway"/>
                <a:ea typeface="Raleway"/>
                <a:cs typeface="Raleway"/>
                <a:sym typeface="Raleway"/>
              </a:rPr>
              <a:t> broadly </a:t>
            </a:r>
            <a:r>
              <a:rPr lang="en" sz="1600">
                <a:solidFill>
                  <a:srgbClr val="000000"/>
                </a:solidFill>
                <a:latin typeface="Raleway"/>
                <a:ea typeface="Raleway"/>
                <a:cs typeface="Raleway"/>
                <a:sym typeface="Raleway"/>
              </a:rPr>
              <a:t>distribute</a:t>
            </a:r>
            <a:r>
              <a:rPr lang="en" sz="1600">
                <a:solidFill>
                  <a:srgbClr val="000000"/>
                </a:solidFill>
                <a:latin typeface="Raleway"/>
                <a:ea typeface="Raleway"/>
                <a:cs typeface="Raleway"/>
                <a:sym typeface="Raleway"/>
              </a:rPr>
              <a:t> benefits across economy </a:t>
            </a:r>
            <a:endParaRPr sz="1900">
              <a:solidFill>
                <a:srgbClr val="000000"/>
              </a:solidFill>
              <a:latin typeface="Raleway"/>
              <a:ea typeface="Raleway"/>
              <a:cs typeface="Raleway"/>
              <a:sym typeface="Raleway"/>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26" name="Shape 226"/>
        <p:cNvGrpSpPr/>
        <p:nvPr/>
      </p:nvGrpSpPr>
      <p:grpSpPr>
        <a:xfrm>
          <a:off x="0" y="0"/>
          <a:ext cx="0" cy="0"/>
          <a:chOff x="0" y="0"/>
          <a:chExt cx="0" cy="0"/>
        </a:xfrm>
      </p:grpSpPr>
      <p:sp>
        <p:nvSpPr>
          <p:cNvPr id="227" name="Google Shape;227;p30"/>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2100">
                <a:solidFill>
                  <a:srgbClr val="000000"/>
                </a:solidFill>
                <a:latin typeface="Raleway"/>
                <a:ea typeface="Raleway"/>
                <a:cs typeface="Raleway"/>
                <a:sym typeface="Raleway"/>
              </a:rPr>
              <a:t>“Inequality in Earnings at Close of the Twentieth Century” (p. 25:623-57), Martina Morris &amp; Bruce Western</a:t>
            </a:r>
            <a:endParaRPr b="1" sz="2100">
              <a:latin typeface="Raleway"/>
              <a:ea typeface="Raleway"/>
              <a:cs typeface="Raleway"/>
              <a:sym typeface="Raleway"/>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1" name="Shape 231"/>
        <p:cNvGrpSpPr/>
        <p:nvPr/>
      </p:nvGrpSpPr>
      <p:grpSpPr>
        <a:xfrm>
          <a:off x="0" y="0"/>
          <a:ext cx="0" cy="0"/>
          <a:chOff x="0" y="0"/>
          <a:chExt cx="0" cy="0"/>
        </a:xfrm>
      </p:grpSpPr>
      <p:sp>
        <p:nvSpPr>
          <p:cNvPr id="232" name="Google Shape;232;p31"/>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INTRO</a:t>
            </a:r>
            <a:endParaRPr/>
          </a:p>
        </p:txBody>
      </p:sp>
      <p:sp>
        <p:nvSpPr>
          <p:cNvPr id="233" name="Google Shape;233;p31"/>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17500" lvl="2" marL="1371600" rtl="0" algn="l">
              <a:spcBef>
                <a:spcPts val="0"/>
              </a:spcBef>
              <a:spcAft>
                <a:spcPts val="0"/>
              </a:spcAft>
              <a:buClr>
                <a:srgbClr val="000000"/>
              </a:buClr>
              <a:buSzPts val="1400"/>
              <a:buFont typeface="Raleway"/>
              <a:buAutoNum type="romanLcPeriod"/>
            </a:pPr>
            <a:r>
              <a:rPr lang="en" sz="1350">
                <a:solidFill>
                  <a:srgbClr val="000000"/>
                </a:solidFill>
                <a:highlight>
                  <a:srgbClr val="FFFFFF"/>
                </a:highlight>
                <a:latin typeface="Raleway"/>
                <a:ea typeface="Raleway"/>
                <a:cs typeface="Raleway"/>
                <a:sym typeface="Raleway"/>
              </a:rPr>
              <a:t>Origins of the rise in US inequality can be grouped into four categories: </a:t>
            </a:r>
            <a:endParaRPr sz="1350">
              <a:solidFill>
                <a:srgbClr val="000000"/>
              </a:solidFill>
              <a:highlight>
                <a:srgbClr val="FFFFFF"/>
              </a:highlight>
              <a:latin typeface="Raleway"/>
              <a:ea typeface="Raleway"/>
              <a:cs typeface="Raleway"/>
              <a:sym typeface="Raleway"/>
            </a:endParaRPr>
          </a:p>
          <a:p>
            <a:pPr indent="-317500" lvl="3" marL="1828800" rtl="0" algn="l">
              <a:spcBef>
                <a:spcPts val="0"/>
              </a:spcBef>
              <a:spcAft>
                <a:spcPts val="0"/>
              </a:spcAft>
              <a:buClr>
                <a:srgbClr val="000000"/>
              </a:buClr>
              <a:buSzPts val="1400"/>
              <a:buFont typeface="Raleway"/>
              <a:buAutoNum type="arabicPeriod"/>
            </a:pPr>
            <a:r>
              <a:rPr lang="en" sz="1350">
                <a:solidFill>
                  <a:srgbClr val="000000"/>
                </a:solidFill>
                <a:highlight>
                  <a:srgbClr val="FFFFFF"/>
                </a:highlight>
                <a:latin typeface="Raleway"/>
                <a:ea typeface="Raleway"/>
                <a:cs typeface="Raleway"/>
                <a:sym typeface="Raleway"/>
              </a:rPr>
              <a:t>The changing demographics of the labor force</a:t>
            </a:r>
            <a:endParaRPr sz="1350">
              <a:solidFill>
                <a:srgbClr val="000000"/>
              </a:solidFill>
              <a:highlight>
                <a:srgbClr val="FFFFFF"/>
              </a:highlight>
              <a:latin typeface="Raleway"/>
              <a:ea typeface="Raleway"/>
              <a:cs typeface="Raleway"/>
              <a:sym typeface="Raleway"/>
            </a:endParaRPr>
          </a:p>
          <a:p>
            <a:pPr indent="-317500" lvl="3" marL="1828800" rtl="0" algn="l">
              <a:spcBef>
                <a:spcPts val="0"/>
              </a:spcBef>
              <a:spcAft>
                <a:spcPts val="0"/>
              </a:spcAft>
              <a:buClr>
                <a:srgbClr val="000000"/>
              </a:buClr>
              <a:buSzPts val="1400"/>
              <a:buFont typeface="Raleway"/>
              <a:buAutoNum type="arabicPeriod"/>
            </a:pPr>
            <a:r>
              <a:rPr lang="en" sz="1350">
                <a:solidFill>
                  <a:srgbClr val="000000"/>
                </a:solidFill>
                <a:highlight>
                  <a:srgbClr val="FFFFFF"/>
                </a:highlight>
                <a:latin typeface="Raleway"/>
                <a:ea typeface="Raleway"/>
                <a:cs typeface="Raleway"/>
                <a:sym typeface="Raleway"/>
              </a:rPr>
              <a:t>The impact of economic restructuring</a:t>
            </a:r>
            <a:endParaRPr sz="1350">
              <a:solidFill>
                <a:srgbClr val="000000"/>
              </a:solidFill>
              <a:highlight>
                <a:srgbClr val="FFFFFF"/>
              </a:highlight>
              <a:latin typeface="Raleway"/>
              <a:ea typeface="Raleway"/>
              <a:cs typeface="Raleway"/>
              <a:sym typeface="Raleway"/>
            </a:endParaRPr>
          </a:p>
          <a:p>
            <a:pPr indent="-317500" lvl="3" marL="1828800" rtl="0" algn="l">
              <a:spcBef>
                <a:spcPts val="0"/>
              </a:spcBef>
              <a:spcAft>
                <a:spcPts val="0"/>
              </a:spcAft>
              <a:buClr>
                <a:srgbClr val="000000"/>
              </a:buClr>
              <a:buSzPts val="1400"/>
              <a:buFont typeface="Raleway"/>
              <a:buAutoNum type="arabicPeriod"/>
            </a:pPr>
            <a:r>
              <a:rPr lang="en" sz="1350">
                <a:solidFill>
                  <a:srgbClr val="000000"/>
                </a:solidFill>
                <a:highlight>
                  <a:srgbClr val="FFFFFF"/>
                </a:highlight>
                <a:latin typeface="Raleway"/>
                <a:ea typeface="Raleway"/>
                <a:cs typeface="Raleway"/>
                <a:sym typeface="Raleway"/>
              </a:rPr>
              <a:t>The role of political context and institution</a:t>
            </a:r>
            <a:r>
              <a:rPr lang="en" sz="1350">
                <a:solidFill>
                  <a:srgbClr val="000000"/>
                </a:solidFill>
                <a:highlight>
                  <a:srgbClr val="FFFFFF"/>
                </a:highlight>
                <a:latin typeface="Raleway"/>
                <a:ea typeface="Raleway"/>
                <a:cs typeface="Raleway"/>
                <a:sym typeface="Raleway"/>
              </a:rPr>
              <a:t>s</a:t>
            </a:r>
            <a:r>
              <a:rPr lang="en" sz="1350">
                <a:solidFill>
                  <a:srgbClr val="000000"/>
                </a:solidFill>
                <a:highlight>
                  <a:srgbClr val="FFFFFF"/>
                </a:highlight>
                <a:latin typeface="Raleway"/>
                <a:ea typeface="Raleway"/>
                <a:cs typeface="Raleway"/>
                <a:sym typeface="Raleway"/>
              </a:rPr>
              <a:t> </a:t>
            </a:r>
            <a:endParaRPr sz="1350">
              <a:solidFill>
                <a:srgbClr val="000000"/>
              </a:solidFill>
              <a:highlight>
                <a:srgbClr val="FFFFFF"/>
              </a:highlight>
              <a:latin typeface="Raleway"/>
              <a:ea typeface="Raleway"/>
              <a:cs typeface="Raleway"/>
              <a:sym typeface="Raleway"/>
            </a:endParaRPr>
          </a:p>
          <a:p>
            <a:pPr indent="-317500" lvl="3" marL="1828800" rtl="0" algn="l">
              <a:spcBef>
                <a:spcPts val="0"/>
              </a:spcBef>
              <a:spcAft>
                <a:spcPts val="0"/>
              </a:spcAft>
              <a:buClr>
                <a:srgbClr val="000000"/>
              </a:buClr>
              <a:buSzPts val="1400"/>
              <a:buFont typeface="Raleway"/>
              <a:buAutoNum type="arabicPeriod"/>
            </a:pPr>
            <a:r>
              <a:rPr lang="en" sz="1350">
                <a:solidFill>
                  <a:srgbClr val="000000"/>
                </a:solidFill>
                <a:highlight>
                  <a:srgbClr val="FFFFFF"/>
                </a:highlight>
                <a:latin typeface="Raleway"/>
                <a:ea typeface="Raleway"/>
                <a:cs typeface="Raleway"/>
                <a:sym typeface="Raleway"/>
              </a:rPr>
              <a:t>The dynamics of globalization</a:t>
            </a:r>
            <a:endParaRPr sz="1350">
              <a:solidFill>
                <a:srgbClr val="000000"/>
              </a:solidFill>
              <a:highlight>
                <a:srgbClr val="FFFFFF"/>
              </a:highlight>
              <a:latin typeface="Raleway"/>
              <a:ea typeface="Raleway"/>
              <a:cs typeface="Raleway"/>
              <a:sym typeface="Raleway"/>
            </a:endParaRPr>
          </a:p>
          <a:p>
            <a:pPr indent="-314325" lvl="2" marL="1371600" rtl="0" algn="l">
              <a:spcBef>
                <a:spcPts val="0"/>
              </a:spcBef>
              <a:spcAft>
                <a:spcPts val="0"/>
              </a:spcAft>
              <a:buClr>
                <a:srgbClr val="000000"/>
              </a:buClr>
              <a:buSzPts val="1350"/>
              <a:buFont typeface="Raleway"/>
              <a:buAutoNum type="romanLcPeriod"/>
            </a:pPr>
            <a:r>
              <a:rPr lang="en" sz="1350">
                <a:solidFill>
                  <a:srgbClr val="000000"/>
                </a:solidFill>
                <a:highlight>
                  <a:srgbClr val="FFFFFF"/>
                </a:highlight>
                <a:latin typeface="Raleway"/>
                <a:ea typeface="Raleway"/>
                <a:cs typeface="Raleway"/>
                <a:sym typeface="Raleway"/>
              </a:rPr>
              <a:t>Earnings inequality had two peaks in this century. </a:t>
            </a:r>
            <a:endParaRPr sz="1350">
              <a:solidFill>
                <a:srgbClr val="000000"/>
              </a:solidFill>
              <a:highlight>
                <a:srgbClr val="FFFFFF"/>
              </a:highlight>
              <a:latin typeface="Raleway"/>
              <a:ea typeface="Raleway"/>
              <a:cs typeface="Raleway"/>
              <a:sym typeface="Raleway"/>
            </a:endParaRPr>
          </a:p>
          <a:p>
            <a:pPr indent="-314325" lvl="3" marL="1828800" rtl="0" algn="l">
              <a:spcBef>
                <a:spcPts val="0"/>
              </a:spcBef>
              <a:spcAft>
                <a:spcPts val="0"/>
              </a:spcAft>
              <a:buClr>
                <a:srgbClr val="000000"/>
              </a:buClr>
              <a:buSzPts val="1350"/>
              <a:buFont typeface="Raleway"/>
              <a:buAutoNum type="arabicPeriod"/>
            </a:pPr>
            <a:r>
              <a:rPr lang="en" sz="1350">
                <a:solidFill>
                  <a:srgbClr val="000000"/>
                </a:solidFill>
                <a:highlight>
                  <a:srgbClr val="FFFFFF"/>
                </a:highlight>
                <a:latin typeface="Raleway"/>
                <a:ea typeface="Raleway"/>
                <a:cs typeface="Raleway"/>
                <a:sym typeface="Raleway"/>
              </a:rPr>
              <a:t>Prior to World War I</a:t>
            </a:r>
            <a:endParaRPr sz="1350">
              <a:solidFill>
                <a:srgbClr val="000000"/>
              </a:solidFill>
              <a:highlight>
                <a:srgbClr val="FFFFFF"/>
              </a:highlight>
              <a:latin typeface="Raleway"/>
              <a:ea typeface="Raleway"/>
              <a:cs typeface="Raleway"/>
              <a:sym typeface="Raleway"/>
            </a:endParaRPr>
          </a:p>
          <a:p>
            <a:pPr indent="-314325" lvl="3" marL="1828800" rtl="0" algn="l">
              <a:spcBef>
                <a:spcPts val="0"/>
              </a:spcBef>
              <a:spcAft>
                <a:spcPts val="0"/>
              </a:spcAft>
              <a:buClr>
                <a:srgbClr val="000000"/>
              </a:buClr>
              <a:buSzPts val="1350"/>
              <a:buFont typeface="Raleway"/>
              <a:buAutoNum type="arabicPeriod"/>
            </a:pPr>
            <a:r>
              <a:rPr lang="en" sz="1350">
                <a:solidFill>
                  <a:srgbClr val="000000"/>
                </a:solidFill>
                <a:highlight>
                  <a:srgbClr val="FFFFFF"/>
                </a:highlight>
                <a:latin typeface="Raleway"/>
                <a:ea typeface="Raleway"/>
                <a:cs typeface="Raleway"/>
                <a:sym typeface="Raleway"/>
              </a:rPr>
              <a:t>On the eve of the Great Depression</a:t>
            </a:r>
            <a:endParaRPr sz="1350">
              <a:solidFill>
                <a:srgbClr val="000000"/>
              </a:solidFill>
              <a:highlight>
                <a:srgbClr val="FFFFFF"/>
              </a:highlight>
              <a:latin typeface="Raleway"/>
              <a:ea typeface="Raleway"/>
              <a:cs typeface="Raleway"/>
              <a:sym typeface="Raleway"/>
            </a:endParaRPr>
          </a:p>
          <a:p>
            <a:pPr indent="-314325" lvl="2" marL="1371600" rtl="0" algn="l">
              <a:spcBef>
                <a:spcPts val="0"/>
              </a:spcBef>
              <a:spcAft>
                <a:spcPts val="0"/>
              </a:spcAft>
              <a:buClr>
                <a:srgbClr val="000000"/>
              </a:buClr>
              <a:buSzPts val="1350"/>
              <a:buFont typeface="Raleway"/>
              <a:buAutoNum type="romanLcPeriod"/>
            </a:pPr>
            <a:r>
              <a:rPr lang="en" sz="1350">
                <a:solidFill>
                  <a:srgbClr val="000000"/>
                </a:solidFill>
                <a:highlight>
                  <a:srgbClr val="FFFFFF"/>
                </a:highlight>
                <a:latin typeface="Raleway"/>
                <a:ea typeface="Raleway"/>
                <a:cs typeface="Raleway"/>
                <a:sym typeface="Raleway"/>
              </a:rPr>
              <a:t>This leveling trend inspired Kuznets' classic argument on the "inverted U" curve linking economic development to inequality: The early stage of modern economic growth is fueled by capital accumulation and generates a corresponding rise in inequality, but this trend is temporary, and as a capitalist economy enters maturity inequality eventually declines (Kuznets 1955)</a:t>
            </a:r>
            <a:endParaRPr sz="1350">
              <a:solidFill>
                <a:srgbClr val="000000"/>
              </a:solidFill>
              <a:highlight>
                <a:srgbClr val="FFFFFF"/>
              </a:highlight>
              <a:latin typeface="Raleway"/>
              <a:ea typeface="Raleway"/>
              <a:cs typeface="Raleway"/>
              <a:sym typeface="Raleway"/>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3" name="Shape 133"/>
        <p:cNvGrpSpPr/>
        <p:nvPr/>
      </p:nvGrpSpPr>
      <p:grpSpPr>
        <a:xfrm>
          <a:off x="0" y="0"/>
          <a:ext cx="0" cy="0"/>
          <a:chOff x="0" y="0"/>
          <a:chExt cx="0" cy="0"/>
        </a:xfrm>
      </p:grpSpPr>
      <p:sp>
        <p:nvSpPr>
          <p:cNvPr id="134" name="Google Shape;134;p14"/>
          <p:cNvSpPr txBox="1"/>
          <p:nvPr>
            <p:ph type="title"/>
          </p:nvPr>
        </p:nvSpPr>
        <p:spPr>
          <a:xfrm>
            <a:off x="1888684" y="1746100"/>
            <a:ext cx="5377500" cy="16461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i="1" lang="en" sz="6800">
                <a:latin typeface="Raleway"/>
                <a:ea typeface="Raleway"/>
                <a:cs typeface="Raleway"/>
                <a:sym typeface="Raleway"/>
              </a:rPr>
              <a:t>TRENDS</a:t>
            </a:r>
            <a:endParaRPr b="1" i="1" sz="6800">
              <a:latin typeface="Raleway"/>
              <a:ea typeface="Raleway"/>
              <a:cs typeface="Raleway"/>
              <a:sym typeface="Raleway"/>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37" name="Shape 237"/>
        <p:cNvGrpSpPr/>
        <p:nvPr/>
      </p:nvGrpSpPr>
      <p:grpSpPr>
        <a:xfrm>
          <a:off x="0" y="0"/>
          <a:ext cx="0" cy="0"/>
          <a:chOff x="0" y="0"/>
          <a:chExt cx="0" cy="0"/>
        </a:xfrm>
      </p:grpSpPr>
      <p:sp>
        <p:nvSpPr>
          <p:cNvPr id="238" name="Google Shape;238;p32"/>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350">
                <a:solidFill>
                  <a:srgbClr val="000000"/>
                </a:solidFill>
                <a:highlight>
                  <a:srgbClr val="FFFFFF"/>
                </a:highlight>
                <a:latin typeface="Raleway"/>
                <a:ea typeface="Raleway"/>
                <a:cs typeface="Raleway"/>
                <a:sym typeface="Raleway"/>
              </a:rPr>
              <a:t>C</a:t>
            </a:r>
            <a:r>
              <a:rPr b="1" lang="en" sz="2350">
                <a:solidFill>
                  <a:srgbClr val="000000"/>
                </a:solidFill>
                <a:highlight>
                  <a:srgbClr val="FFFFFF"/>
                </a:highlight>
                <a:latin typeface="Raleway"/>
                <a:ea typeface="Raleway"/>
                <a:cs typeface="Raleway"/>
                <a:sym typeface="Raleway"/>
              </a:rPr>
              <a:t>hanging demographics of the labor force</a:t>
            </a:r>
            <a:endParaRPr b="1" sz="2350">
              <a:solidFill>
                <a:srgbClr val="000000"/>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t/>
            </a:r>
            <a:endParaRPr b="1" sz="3600">
              <a:solidFill>
                <a:srgbClr val="000000"/>
              </a:solidFill>
              <a:latin typeface="Raleway"/>
              <a:ea typeface="Raleway"/>
              <a:cs typeface="Raleway"/>
              <a:sym typeface="Raleway"/>
            </a:endParaRPr>
          </a:p>
        </p:txBody>
      </p:sp>
      <p:sp>
        <p:nvSpPr>
          <p:cNvPr id="239" name="Google Shape;239;p32"/>
          <p:cNvSpPr txBox="1"/>
          <p:nvPr>
            <p:ph idx="1" type="body"/>
          </p:nvPr>
        </p:nvSpPr>
        <p:spPr>
          <a:xfrm>
            <a:off x="735000" y="1216475"/>
            <a:ext cx="7561800" cy="3483900"/>
          </a:xfrm>
          <a:prstGeom prst="rect">
            <a:avLst/>
          </a:prstGeom>
        </p:spPr>
        <p:txBody>
          <a:bodyPr anchorCtr="0" anchor="t" bIns="91425" lIns="91425" spcFirstLastPara="1" rIns="91425" wrap="square" tIns="91425">
            <a:noAutofit/>
          </a:bodyPr>
          <a:lstStyle/>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Baby Boomers</a:t>
            </a:r>
            <a:endParaRPr sz="2700">
              <a:solidFill>
                <a:srgbClr val="000000"/>
              </a:solidFill>
              <a:latin typeface="Raleway"/>
              <a:ea typeface="Raleway"/>
              <a:cs typeface="Raleway"/>
              <a:sym typeface="Raleway"/>
            </a:endParaRPr>
          </a:p>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Women in the workforce</a:t>
            </a:r>
            <a:endParaRPr sz="2700">
              <a:solidFill>
                <a:srgbClr val="000000"/>
              </a:solidFill>
              <a:latin typeface="Raleway"/>
              <a:ea typeface="Raleway"/>
              <a:cs typeface="Raleway"/>
              <a:sym typeface="Raleway"/>
            </a:endParaRPr>
          </a:p>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Immigration</a:t>
            </a:r>
            <a:endParaRPr sz="2700">
              <a:solidFill>
                <a:srgbClr val="000000"/>
              </a:solidFill>
              <a:latin typeface="Raleway"/>
              <a:ea typeface="Raleway"/>
              <a:cs typeface="Raleway"/>
              <a:sym typeface="Raleway"/>
            </a:endParaRPr>
          </a:p>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Education</a:t>
            </a:r>
            <a:endParaRPr sz="27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700">
              <a:solidFill>
                <a:srgbClr val="000000"/>
              </a:solidFill>
              <a:latin typeface="Raleway"/>
              <a:ea typeface="Raleway"/>
              <a:cs typeface="Raleway"/>
              <a:sym typeface="Raleway"/>
            </a:endParaRPr>
          </a:p>
          <a:p>
            <a:pPr indent="0" lvl="0" marL="0" rtl="0" algn="l">
              <a:spcBef>
                <a:spcPts val="0"/>
              </a:spcBef>
              <a:spcAft>
                <a:spcPts val="0"/>
              </a:spcAft>
              <a:buNone/>
            </a:pPr>
            <a:r>
              <a:t/>
            </a:r>
            <a:endParaRPr sz="27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700">
              <a:solidFill>
                <a:srgbClr val="000000"/>
              </a:solidFill>
              <a:latin typeface="Raleway"/>
              <a:ea typeface="Raleway"/>
              <a:cs typeface="Raleway"/>
              <a:sym typeface="Raleway"/>
            </a:endParaRPr>
          </a:p>
        </p:txBody>
      </p:sp>
    </p:spTree>
  </p:cSld>
  <p:clrMapOvr>
    <a:masterClrMapping/>
  </p:clrMapOvr>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3" name="Shape 243"/>
        <p:cNvGrpSpPr/>
        <p:nvPr/>
      </p:nvGrpSpPr>
      <p:grpSpPr>
        <a:xfrm>
          <a:off x="0" y="0"/>
          <a:ext cx="0" cy="0"/>
          <a:chOff x="0" y="0"/>
          <a:chExt cx="0" cy="0"/>
        </a:xfrm>
      </p:grpSpPr>
      <p:sp>
        <p:nvSpPr>
          <p:cNvPr id="244" name="Google Shape;244;p33"/>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350">
                <a:solidFill>
                  <a:srgbClr val="000000"/>
                </a:solidFill>
                <a:highlight>
                  <a:srgbClr val="FFFFFF"/>
                </a:highlight>
                <a:latin typeface="Raleway"/>
                <a:ea typeface="Raleway"/>
                <a:cs typeface="Raleway"/>
                <a:sym typeface="Raleway"/>
              </a:rPr>
              <a:t>I</a:t>
            </a:r>
            <a:r>
              <a:rPr b="1" lang="en" sz="2350">
                <a:solidFill>
                  <a:srgbClr val="000000"/>
                </a:solidFill>
                <a:highlight>
                  <a:srgbClr val="FFFFFF"/>
                </a:highlight>
                <a:latin typeface="Raleway"/>
                <a:ea typeface="Raleway"/>
                <a:cs typeface="Raleway"/>
                <a:sym typeface="Raleway"/>
              </a:rPr>
              <a:t>mpact of economic restructuring</a:t>
            </a:r>
            <a:endParaRPr b="1" sz="2350">
              <a:solidFill>
                <a:srgbClr val="000000"/>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t/>
            </a:r>
            <a:endParaRPr b="1" sz="2400">
              <a:solidFill>
                <a:srgbClr val="000000"/>
              </a:solidFill>
              <a:latin typeface="Raleway"/>
              <a:ea typeface="Raleway"/>
              <a:cs typeface="Raleway"/>
              <a:sym typeface="Raleway"/>
            </a:endParaRPr>
          </a:p>
        </p:txBody>
      </p:sp>
      <p:sp>
        <p:nvSpPr>
          <p:cNvPr id="245" name="Google Shape;245;p33"/>
          <p:cNvSpPr txBox="1"/>
          <p:nvPr>
            <p:ph idx="1" type="body"/>
          </p:nvPr>
        </p:nvSpPr>
        <p:spPr>
          <a:xfrm>
            <a:off x="735000" y="1235175"/>
            <a:ext cx="7561800" cy="1281000"/>
          </a:xfrm>
          <a:prstGeom prst="rect">
            <a:avLst/>
          </a:prstGeom>
        </p:spPr>
        <p:txBody>
          <a:bodyPr anchorCtr="0" anchor="t" bIns="91425" lIns="91425" spcFirstLastPara="1" rIns="91425" wrap="square" tIns="91425">
            <a:noAutofit/>
          </a:bodyPr>
          <a:lstStyle/>
          <a:p>
            <a:pPr indent="-368300" lvl="2" marL="1371600" rtl="0" algn="l">
              <a:spcBef>
                <a:spcPts val="0"/>
              </a:spcBef>
              <a:spcAft>
                <a:spcPts val="0"/>
              </a:spcAft>
              <a:buClr>
                <a:srgbClr val="000000"/>
              </a:buClr>
              <a:buSzPts val="2200"/>
              <a:buFont typeface="Raleway"/>
              <a:buAutoNum type="romanLcPeriod"/>
            </a:pPr>
            <a:r>
              <a:rPr lang="en" sz="2200">
                <a:solidFill>
                  <a:srgbClr val="000000"/>
                </a:solidFill>
                <a:latin typeface="Raleway"/>
                <a:ea typeface="Raleway"/>
                <a:cs typeface="Raleway"/>
                <a:sym typeface="Raleway"/>
              </a:rPr>
              <a:t>Deindustrialization</a:t>
            </a:r>
            <a:endParaRPr sz="2200">
              <a:solidFill>
                <a:srgbClr val="000000"/>
              </a:solidFill>
              <a:latin typeface="Raleway"/>
              <a:ea typeface="Raleway"/>
              <a:cs typeface="Raleway"/>
              <a:sym typeface="Raleway"/>
            </a:endParaRPr>
          </a:p>
          <a:p>
            <a:pPr indent="-368300" lvl="2" marL="1371600" rtl="0" algn="l">
              <a:spcBef>
                <a:spcPts val="0"/>
              </a:spcBef>
              <a:spcAft>
                <a:spcPts val="0"/>
              </a:spcAft>
              <a:buClr>
                <a:srgbClr val="000000"/>
              </a:buClr>
              <a:buSzPts val="2200"/>
              <a:buFont typeface="Raleway"/>
              <a:buAutoNum type="romanLcPeriod"/>
            </a:pPr>
            <a:r>
              <a:rPr lang="en" sz="2200">
                <a:solidFill>
                  <a:srgbClr val="000000"/>
                </a:solidFill>
                <a:latin typeface="Raleway"/>
                <a:ea typeface="Raleway"/>
                <a:cs typeface="Raleway"/>
                <a:sym typeface="Raleway"/>
              </a:rPr>
              <a:t>Employment Relations a.k.a “Internal Labor Market</a:t>
            </a:r>
            <a:endParaRPr sz="22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2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3000">
              <a:solidFill>
                <a:srgbClr val="000000"/>
              </a:solidFill>
              <a:latin typeface="Raleway"/>
              <a:ea typeface="Raleway"/>
              <a:cs typeface="Raleway"/>
              <a:sym typeface="Raleway"/>
            </a:endParaRPr>
          </a:p>
        </p:txBody>
      </p:sp>
    </p:spTree>
  </p:cSld>
  <p:clrMapOvr>
    <a:masterClrMapping/>
  </p:clrMapOvr>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49" name="Shape 249"/>
        <p:cNvGrpSpPr/>
        <p:nvPr/>
      </p:nvGrpSpPr>
      <p:grpSpPr>
        <a:xfrm>
          <a:off x="0" y="0"/>
          <a:ext cx="0" cy="0"/>
          <a:chOff x="0" y="0"/>
          <a:chExt cx="0" cy="0"/>
        </a:xfrm>
      </p:grpSpPr>
      <p:sp>
        <p:nvSpPr>
          <p:cNvPr id="250" name="Google Shape;250;p34"/>
          <p:cNvSpPr txBox="1"/>
          <p:nvPr>
            <p:ph type="title"/>
          </p:nvPr>
        </p:nvSpPr>
        <p:spPr>
          <a:xfrm>
            <a:off x="8191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350">
                <a:solidFill>
                  <a:srgbClr val="000000"/>
                </a:solidFill>
                <a:highlight>
                  <a:srgbClr val="FFFFFF"/>
                </a:highlight>
                <a:latin typeface="Raleway"/>
                <a:ea typeface="Raleway"/>
                <a:cs typeface="Raleway"/>
                <a:sym typeface="Raleway"/>
              </a:rPr>
              <a:t>The role of political context and institutions </a:t>
            </a:r>
            <a:endParaRPr b="1" sz="4000"/>
          </a:p>
        </p:txBody>
      </p:sp>
      <p:sp>
        <p:nvSpPr>
          <p:cNvPr id="251" name="Google Shape;251;p34"/>
          <p:cNvSpPr txBox="1"/>
          <p:nvPr>
            <p:ph idx="1" type="body"/>
          </p:nvPr>
        </p:nvSpPr>
        <p:spPr>
          <a:xfrm>
            <a:off x="1585825" y="1281925"/>
            <a:ext cx="5529600" cy="2103600"/>
          </a:xfrm>
          <a:prstGeom prst="rect">
            <a:avLst/>
          </a:prstGeom>
        </p:spPr>
        <p:txBody>
          <a:bodyPr anchorCtr="0" anchor="t" bIns="91425" lIns="91425" spcFirstLastPara="1" rIns="91425" wrap="square" tIns="91425">
            <a:noAutofit/>
          </a:bodyPr>
          <a:lstStyle/>
          <a:p>
            <a:pPr indent="-374650" lvl="2" marL="1371600" rtl="0" algn="l">
              <a:spcBef>
                <a:spcPts val="0"/>
              </a:spcBef>
              <a:spcAft>
                <a:spcPts val="0"/>
              </a:spcAft>
              <a:buClr>
                <a:srgbClr val="000000"/>
              </a:buClr>
              <a:buSzPts val="2300"/>
              <a:buFont typeface="Raleway"/>
              <a:buAutoNum type="romanLcPeriod"/>
            </a:pPr>
            <a:r>
              <a:rPr lang="en" sz="2300">
                <a:solidFill>
                  <a:srgbClr val="000000"/>
                </a:solidFill>
                <a:latin typeface="Raleway"/>
                <a:ea typeface="Raleway"/>
                <a:cs typeface="Raleway"/>
                <a:sym typeface="Raleway"/>
              </a:rPr>
              <a:t>Minimum Wage &amp; The Value of the Dollar</a:t>
            </a:r>
            <a:endParaRPr sz="2300">
              <a:solidFill>
                <a:srgbClr val="000000"/>
              </a:solidFill>
              <a:latin typeface="Raleway"/>
              <a:ea typeface="Raleway"/>
              <a:cs typeface="Raleway"/>
              <a:sym typeface="Raleway"/>
            </a:endParaRPr>
          </a:p>
          <a:p>
            <a:pPr indent="-374650" lvl="2" marL="1371600" rtl="0" algn="l">
              <a:spcBef>
                <a:spcPts val="0"/>
              </a:spcBef>
              <a:spcAft>
                <a:spcPts val="0"/>
              </a:spcAft>
              <a:buClr>
                <a:srgbClr val="000000"/>
              </a:buClr>
              <a:buSzPts val="2300"/>
              <a:buFont typeface="Raleway"/>
              <a:buAutoNum type="romanLcPeriod"/>
            </a:pPr>
            <a:r>
              <a:rPr lang="en" sz="2300">
                <a:solidFill>
                  <a:srgbClr val="000000"/>
                </a:solidFill>
                <a:latin typeface="Raleway"/>
                <a:ea typeface="Raleway"/>
                <a:cs typeface="Raleway"/>
                <a:sym typeface="Raleway"/>
              </a:rPr>
              <a:t>Unions</a:t>
            </a:r>
            <a:endParaRPr sz="2300">
              <a:solidFill>
                <a:srgbClr val="000000"/>
              </a:solidFill>
              <a:latin typeface="Raleway"/>
              <a:ea typeface="Raleway"/>
              <a:cs typeface="Raleway"/>
              <a:sym typeface="Raleway"/>
            </a:endParaRPr>
          </a:p>
          <a:p>
            <a:pPr indent="0" lvl="0" marL="0" rtl="0" algn="l">
              <a:spcBef>
                <a:spcPts val="0"/>
              </a:spcBef>
              <a:spcAft>
                <a:spcPts val="0"/>
              </a:spcAft>
              <a:buNone/>
            </a:pPr>
            <a:r>
              <a:t/>
            </a:r>
            <a:endParaRPr sz="2400">
              <a:solidFill>
                <a:srgbClr val="000000"/>
              </a:solidFill>
              <a:latin typeface="Raleway"/>
              <a:ea typeface="Raleway"/>
              <a:cs typeface="Raleway"/>
              <a:sym typeface="Raleway"/>
            </a:endParaRPr>
          </a:p>
        </p:txBody>
      </p:sp>
    </p:spTree>
  </p:cSld>
  <p:clrMapOvr>
    <a:masterClrMapping/>
  </p:clrMapOvr>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55" name="Shape 255"/>
        <p:cNvGrpSpPr/>
        <p:nvPr/>
      </p:nvGrpSpPr>
      <p:grpSpPr>
        <a:xfrm>
          <a:off x="0" y="0"/>
          <a:ext cx="0" cy="0"/>
          <a:chOff x="0" y="0"/>
          <a:chExt cx="0" cy="0"/>
        </a:xfrm>
      </p:grpSpPr>
      <p:sp>
        <p:nvSpPr>
          <p:cNvPr id="256" name="Google Shape;256;p35"/>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450">
                <a:solidFill>
                  <a:srgbClr val="000000"/>
                </a:solidFill>
                <a:highlight>
                  <a:srgbClr val="FFFFFF"/>
                </a:highlight>
                <a:latin typeface="Raleway"/>
                <a:ea typeface="Raleway"/>
                <a:cs typeface="Raleway"/>
                <a:sym typeface="Raleway"/>
              </a:rPr>
              <a:t>The dynamics of globalization</a:t>
            </a:r>
            <a:endParaRPr b="1" sz="2450">
              <a:solidFill>
                <a:srgbClr val="000000"/>
              </a:solidFill>
              <a:highlight>
                <a:srgbClr val="FFFFFF"/>
              </a:highlight>
              <a:latin typeface="Raleway"/>
              <a:ea typeface="Raleway"/>
              <a:cs typeface="Raleway"/>
              <a:sym typeface="Raleway"/>
            </a:endParaRPr>
          </a:p>
          <a:p>
            <a:pPr indent="0" lvl="0" marL="0" rtl="0" algn="ctr">
              <a:lnSpc>
                <a:spcPct val="100000"/>
              </a:lnSpc>
              <a:spcBef>
                <a:spcPts val="0"/>
              </a:spcBef>
              <a:spcAft>
                <a:spcPts val="0"/>
              </a:spcAft>
              <a:buNone/>
            </a:pPr>
            <a:r>
              <a:t/>
            </a:r>
            <a:endParaRPr b="1" sz="3100">
              <a:solidFill>
                <a:srgbClr val="000000"/>
              </a:solidFill>
              <a:latin typeface="Raleway"/>
              <a:ea typeface="Raleway"/>
              <a:cs typeface="Raleway"/>
              <a:sym typeface="Raleway"/>
            </a:endParaRPr>
          </a:p>
        </p:txBody>
      </p:sp>
      <p:sp>
        <p:nvSpPr>
          <p:cNvPr id="257" name="Google Shape;257;p35"/>
          <p:cNvSpPr txBox="1"/>
          <p:nvPr>
            <p:ph idx="1" type="body"/>
          </p:nvPr>
        </p:nvSpPr>
        <p:spPr>
          <a:xfrm>
            <a:off x="1533550" y="992075"/>
            <a:ext cx="6417300" cy="1823100"/>
          </a:xfrm>
          <a:prstGeom prst="rect">
            <a:avLst/>
          </a:prstGeom>
        </p:spPr>
        <p:txBody>
          <a:bodyPr anchorCtr="0" anchor="t" bIns="91425" lIns="91425" spcFirstLastPara="1" rIns="91425" wrap="square" tIns="91425">
            <a:noAutofit/>
          </a:bodyPr>
          <a:lstStyle/>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Trade</a:t>
            </a:r>
            <a:endParaRPr sz="2700">
              <a:solidFill>
                <a:srgbClr val="000000"/>
              </a:solidFill>
              <a:latin typeface="Raleway"/>
              <a:ea typeface="Raleway"/>
              <a:cs typeface="Raleway"/>
              <a:sym typeface="Raleway"/>
            </a:endParaRPr>
          </a:p>
          <a:p>
            <a:pPr indent="-400050" lvl="2" marL="1371600" rtl="0" algn="l">
              <a:spcBef>
                <a:spcPts val="0"/>
              </a:spcBef>
              <a:spcAft>
                <a:spcPts val="0"/>
              </a:spcAft>
              <a:buClr>
                <a:srgbClr val="000000"/>
              </a:buClr>
              <a:buSzPts val="2700"/>
              <a:buFont typeface="Raleway"/>
              <a:buAutoNum type="romanLcPeriod"/>
            </a:pPr>
            <a:r>
              <a:rPr lang="en" sz="2700">
                <a:solidFill>
                  <a:srgbClr val="000000"/>
                </a:solidFill>
                <a:latin typeface="Raleway"/>
                <a:ea typeface="Raleway"/>
                <a:cs typeface="Raleway"/>
                <a:sym typeface="Raleway"/>
              </a:rPr>
              <a:t>Capital Flow </a:t>
            </a:r>
            <a:endParaRPr sz="3000">
              <a:solidFill>
                <a:srgbClr val="000000"/>
              </a:solidFill>
              <a:latin typeface="Raleway"/>
              <a:ea typeface="Raleway"/>
              <a:cs typeface="Raleway"/>
              <a:sym typeface="Raleway"/>
            </a:endParaRPr>
          </a:p>
        </p:txBody>
      </p:sp>
    </p:spTree>
  </p:cSld>
  <p:clrMapOvr>
    <a:masterClrMapping/>
  </p:clrMapOvr>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1" name="Shape 261"/>
        <p:cNvGrpSpPr/>
        <p:nvPr/>
      </p:nvGrpSpPr>
      <p:grpSpPr>
        <a:xfrm>
          <a:off x="0" y="0"/>
          <a:ext cx="0" cy="0"/>
          <a:chOff x="0" y="0"/>
          <a:chExt cx="0" cy="0"/>
        </a:xfrm>
      </p:grpSpPr>
      <p:sp>
        <p:nvSpPr>
          <p:cNvPr id="262" name="Google Shape;262;p36"/>
          <p:cNvSpPr txBox="1"/>
          <p:nvPr>
            <p:ph type="title"/>
          </p:nvPr>
        </p:nvSpPr>
        <p:spPr>
          <a:xfrm>
            <a:off x="819150" y="509025"/>
            <a:ext cx="7505700" cy="8103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None/>
            </a:pPr>
            <a:r>
              <a:rPr b="1" lang="en" sz="4150">
                <a:solidFill>
                  <a:srgbClr val="000000"/>
                </a:solidFill>
                <a:highlight>
                  <a:srgbClr val="FFFFFF"/>
                </a:highlight>
                <a:latin typeface="Raleway"/>
                <a:ea typeface="Raleway"/>
                <a:cs typeface="Raleway"/>
                <a:sym typeface="Raleway"/>
              </a:rPr>
              <a:t>Conclusion</a:t>
            </a:r>
            <a:endParaRPr b="1" sz="4650">
              <a:solidFill>
                <a:srgbClr val="000000"/>
              </a:solidFill>
              <a:latin typeface="Raleway"/>
              <a:ea typeface="Raleway"/>
              <a:cs typeface="Raleway"/>
              <a:sym typeface="Raleway"/>
            </a:endParaRPr>
          </a:p>
          <a:p>
            <a:pPr indent="0" lvl="0" marL="0" rtl="0" algn="l">
              <a:spcBef>
                <a:spcPts val="0"/>
              </a:spcBef>
              <a:spcAft>
                <a:spcPts val="0"/>
              </a:spcAft>
              <a:buNone/>
            </a:pPr>
            <a:r>
              <a:t/>
            </a:r>
            <a:endParaRPr sz="4700"/>
          </a:p>
        </p:txBody>
      </p:sp>
      <p:sp>
        <p:nvSpPr>
          <p:cNvPr id="263" name="Google Shape;263;p36"/>
          <p:cNvSpPr txBox="1"/>
          <p:nvPr>
            <p:ph idx="1" type="body"/>
          </p:nvPr>
        </p:nvSpPr>
        <p:spPr>
          <a:xfrm>
            <a:off x="819150" y="1541925"/>
            <a:ext cx="7505700" cy="2448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500">
                <a:solidFill>
                  <a:srgbClr val="000000"/>
                </a:solidFill>
                <a:latin typeface="Raleway"/>
                <a:ea typeface="Raleway"/>
                <a:cs typeface="Raleway"/>
                <a:sym typeface="Raleway"/>
              </a:rPr>
              <a:t>While all components of inequality shown to be conclusive, the bigger conclusion was </a:t>
            </a:r>
            <a:r>
              <a:rPr lang="en" sz="1500">
                <a:solidFill>
                  <a:srgbClr val="000000"/>
                </a:solidFill>
                <a:latin typeface="Raleway"/>
                <a:ea typeface="Raleway"/>
                <a:cs typeface="Raleway"/>
                <a:sym typeface="Raleway"/>
              </a:rPr>
              <a:t>integrating</a:t>
            </a:r>
            <a:r>
              <a:rPr lang="en" sz="1500">
                <a:solidFill>
                  <a:srgbClr val="000000"/>
                </a:solidFill>
                <a:latin typeface="Raleway"/>
                <a:ea typeface="Raleway"/>
                <a:cs typeface="Raleway"/>
                <a:sym typeface="Raleway"/>
              </a:rPr>
              <a:t> more sociological methods and theories into the study of inequality. </a:t>
            </a:r>
            <a:endParaRPr sz="1500">
              <a:solidFill>
                <a:srgbClr val="000000"/>
              </a:solidFill>
              <a:latin typeface="Raleway"/>
              <a:ea typeface="Raleway"/>
              <a:cs typeface="Raleway"/>
              <a:sym typeface="Raleway"/>
            </a:endParaRPr>
          </a:p>
          <a:p>
            <a:pPr indent="0" lvl="0" marL="0" rtl="0" algn="ctr">
              <a:spcBef>
                <a:spcPts val="1600"/>
              </a:spcBef>
              <a:spcAft>
                <a:spcPts val="0"/>
              </a:spcAft>
              <a:buNone/>
            </a:pPr>
            <a:r>
              <a:rPr lang="en" sz="1350">
                <a:solidFill>
                  <a:srgbClr val="000000"/>
                </a:solidFill>
                <a:highlight>
                  <a:srgbClr val="FFFFFF"/>
                </a:highlight>
                <a:latin typeface="Raleway"/>
                <a:ea typeface="Raleway"/>
                <a:cs typeface="Raleway"/>
                <a:sym typeface="Raleway"/>
              </a:rPr>
              <a:t>“Sociology has an important role to play in understanding the recent trends in economic inequality. It is not just a question of earnings, but of fundamental changes in politics, markets, and life chances. The integrated analysis of social institutions and social change is at the heart of our disciplinary theory, but at the margins of our contemporary empirical work in the United States.”</a:t>
            </a:r>
            <a:endParaRPr sz="1800">
              <a:solidFill>
                <a:srgbClr val="000000"/>
              </a:solidFill>
              <a:latin typeface="Raleway"/>
              <a:ea typeface="Raleway"/>
              <a:cs typeface="Raleway"/>
              <a:sym typeface="Raleway"/>
            </a:endParaRPr>
          </a:p>
          <a:p>
            <a:pPr indent="0" lvl="0" marL="0" rtl="0" algn="l">
              <a:spcBef>
                <a:spcPts val="1300"/>
              </a:spcBef>
              <a:spcAft>
                <a:spcPts val="1600"/>
              </a:spcAft>
              <a:buNone/>
            </a:pPr>
            <a:r>
              <a:t/>
            </a:r>
            <a:endParaRPr sz="1500">
              <a:solidFill>
                <a:srgbClr val="000000"/>
              </a:solidFill>
              <a:highlight>
                <a:srgbClr val="FFFFFF"/>
              </a:highlight>
              <a:latin typeface="Raleway"/>
              <a:ea typeface="Raleway"/>
              <a:cs typeface="Raleway"/>
              <a:sym typeface="Raleway"/>
            </a:endParaRPr>
          </a:p>
        </p:txBody>
      </p:sp>
    </p:spTree>
  </p:cSld>
  <p:clrMapOvr>
    <a:masterClrMapping/>
  </p:clrMapOvr>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67" name="Shape 267"/>
        <p:cNvGrpSpPr/>
        <p:nvPr/>
      </p:nvGrpSpPr>
      <p:grpSpPr>
        <a:xfrm>
          <a:off x="0" y="0"/>
          <a:ext cx="0" cy="0"/>
          <a:chOff x="0" y="0"/>
          <a:chExt cx="0" cy="0"/>
        </a:xfrm>
      </p:grpSpPr>
      <p:sp>
        <p:nvSpPr>
          <p:cNvPr id="268" name="Google Shape;268;p37"/>
          <p:cNvSpPr txBox="1"/>
          <p:nvPr>
            <p:ph type="title"/>
          </p:nvPr>
        </p:nvSpPr>
        <p:spPr>
          <a:xfrm>
            <a:off x="1531825" y="1639225"/>
            <a:ext cx="5883600" cy="1674900"/>
          </a:xfrm>
          <a:prstGeom prst="rect">
            <a:avLst/>
          </a:prstGeom>
        </p:spPr>
        <p:txBody>
          <a:bodyPr anchorCtr="0" anchor="ctr" bIns="91425" lIns="91425" spcFirstLastPara="1" rIns="91425" wrap="square" tIns="91425">
            <a:noAutofit/>
          </a:bodyPr>
          <a:lstStyle/>
          <a:p>
            <a:pPr indent="0" lvl="0" marL="0" rtl="0" algn="ctr">
              <a:spcBef>
                <a:spcPts val="0"/>
              </a:spcBef>
              <a:spcAft>
                <a:spcPts val="0"/>
              </a:spcAft>
              <a:buNone/>
            </a:pPr>
            <a:r>
              <a:rPr b="1" i="1" lang="en" sz="6400">
                <a:latin typeface="Raleway"/>
                <a:ea typeface="Raleway"/>
                <a:cs typeface="Raleway"/>
                <a:sym typeface="Raleway"/>
              </a:rPr>
              <a:t>COMPARISON</a:t>
            </a:r>
            <a:endParaRPr sz="6100"/>
          </a:p>
        </p:txBody>
      </p:sp>
    </p:spTree>
  </p:cSld>
  <p:clrMapOvr>
    <a:masterClrMapping/>
  </p:clrMapOvr>
</p:sld>
</file>

<file path=ppt/slides/slide2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2" name="Shape 272"/>
        <p:cNvGrpSpPr/>
        <p:nvPr/>
      </p:nvGrpSpPr>
      <p:grpSpPr>
        <a:xfrm>
          <a:off x="0" y="0"/>
          <a:ext cx="0" cy="0"/>
          <a:chOff x="0" y="0"/>
          <a:chExt cx="0" cy="0"/>
        </a:xfrm>
      </p:grpSpPr>
      <p:sp>
        <p:nvSpPr>
          <p:cNvPr id="273" name="Google Shape;273;p3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rgbClr val="000000"/>
                </a:solidFill>
                <a:latin typeface="Raleway"/>
                <a:ea typeface="Raleway"/>
                <a:cs typeface="Raleway"/>
                <a:sym typeface="Raleway"/>
              </a:rPr>
              <a:t>“Income Inequality in Richer and OECD Countries” (p. 71-100), Andrea Brandolini &amp; Timothy M. Smeeding </a:t>
            </a:r>
            <a:endParaRPr b="1" sz="3900">
              <a:latin typeface="Raleway"/>
              <a:ea typeface="Raleway"/>
              <a:cs typeface="Raleway"/>
              <a:sym typeface="Raleway"/>
            </a:endParaRPr>
          </a:p>
        </p:txBody>
      </p:sp>
    </p:spTree>
  </p:cSld>
  <p:clrMapOvr>
    <a:masterClrMapping/>
  </p:clrMapOvr>
</p:sld>
</file>

<file path=ppt/slides/slide2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77" name="Shape 277"/>
        <p:cNvGrpSpPr/>
        <p:nvPr/>
      </p:nvGrpSpPr>
      <p:grpSpPr>
        <a:xfrm>
          <a:off x="0" y="0"/>
          <a:ext cx="0" cy="0"/>
          <a:chOff x="0" y="0"/>
          <a:chExt cx="0" cy="0"/>
        </a:xfrm>
      </p:grpSpPr>
      <p:sp>
        <p:nvSpPr>
          <p:cNvPr id="278" name="Google Shape;278;p39"/>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INTRO</a:t>
            </a:r>
            <a:endParaRPr/>
          </a:p>
        </p:txBody>
      </p:sp>
      <p:sp>
        <p:nvSpPr>
          <p:cNvPr id="279" name="Google Shape;279;p39"/>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36550" lvl="2" marL="1371600" rtl="0" algn="l">
              <a:spcBef>
                <a:spcPts val="0"/>
              </a:spcBef>
              <a:spcAft>
                <a:spcPts val="0"/>
              </a:spcAft>
              <a:buClr>
                <a:srgbClr val="000000"/>
              </a:buClr>
              <a:buSzPts val="1700"/>
              <a:buFont typeface="Raleway"/>
              <a:buAutoNum type="romanLcPeriod"/>
            </a:pPr>
            <a:r>
              <a:rPr lang="en" sz="1400">
                <a:solidFill>
                  <a:srgbClr val="000000"/>
                </a:solidFill>
                <a:latin typeface="Raleway"/>
                <a:ea typeface="Raleway"/>
                <a:cs typeface="Raleway"/>
                <a:sym typeface="Raleway"/>
              </a:rPr>
              <a:t>Focus is on the major new secondary data-set on income inequality assembled by Deininger and Squire (1996) at the World Bank. Described as “the largest possible”, the Deininger and Squire data-set draws together more than 2,600 observations on Gini coefficients and, in many cases, quintile shares from a wide variety of studies covering 135 developed and developing countries for the years 1947-1994</a:t>
            </a:r>
            <a:endParaRPr sz="1650">
              <a:solidFill>
                <a:srgbClr val="000000"/>
              </a:solidFill>
              <a:highlight>
                <a:srgbClr val="FFFFFF"/>
              </a:highlight>
              <a:latin typeface="Raleway"/>
              <a:ea typeface="Raleway"/>
              <a:cs typeface="Raleway"/>
              <a:sym typeface="Raleway"/>
            </a:endParaRPr>
          </a:p>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Statistics were selected by requiring that they be from national household surveys for expenditure or income, that they be representative of the national population, and that all sources of income or expenditure be accounted for, including own-consumption. Further, Deininger and Squire identify in their data-set a “high quality” subset of nearly 700 observations for 115 countries, not more than one per country per year, which they label “accept” for the guidance of users.</a:t>
            </a:r>
            <a:endParaRPr sz="1400">
              <a:solidFill>
                <a:srgbClr val="000000"/>
              </a:solidFill>
              <a:latin typeface="Raleway"/>
              <a:ea typeface="Raleway"/>
              <a:cs typeface="Raleway"/>
              <a:sym typeface="Raleway"/>
            </a:endParaRPr>
          </a:p>
          <a:p>
            <a:pPr indent="0" lvl="0" marL="0" rtl="0" algn="l">
              <a:spcBef>
                <a:spcPts val="0"/>
              </a:spcBef>
              <a:spcAft>
                <a:spcPts val="0"/>
              </a:spcAft>
              <a:buNone/>
            </a:pPr>
            <a:r>
              <a:t/>
            </a:r>
            <a:endParaRPr sz="1650">
              <a:solidFill>
                <a:srgbClr val="000000"/>
              </a:solidFill>
              <a:highlight>
                <a:srgbClr val="FFFFFF"/>
              </a:highlight>
              <a:latin typeface="Raleway"/>
              <a:ea typeface="Raleway"/>
              <a:cs typeface="Raleway"/>
              <a:sym typeface="Raleway"/>
            </a:endParaRPr>
          </a:p>
          <a:p>
            <a:pPr indent="0" lvl="0" marL="0" rtl="0" algn="l">
              <a:spcBef>
                <a:spcPts val="0"/>
              </a:spcBef>
              <a:spcAft>
                <a:spcPts val="0"/>
              </a:spcAft>
              <a:buNone/>
            </a:pPr>
            <a:r>
              <a:t/>
            </a:r>
            <a:endParaRPr sz="1650">
              <a:solidFill>
                <a:srgbClr val="000000"/>
              </a:solidFill>
              <a:highlight>
                <a:srgbClr val="FFFFFF"/>
              </a:highlight>
              <a:latin typeface="Raleway"/>
              <a:ea typeface="Raleway"/>
              <a:cs typeface="Raleway"/>
              <a:sym typeface="Raleway"/>
            </a:endParaRPr>
          </a:p>
        </p:txBody>
      </p:sp>
    </p:spTree>
  </p:cSld>
  <p:clrMapOvr>
    <a:masterClrMapping/>
  </p:clrMapOvr>
</p:sld>
</file>

<file path=ppt/slides/slide2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3" name="Shape 283"/>
        <p:cNvGrpSpPr/>
        <p:nvPr/>
      </p:nvGrpSpPr>
      <p:grpSpPr>
        <a:xfrm>
          <a:off x="0" y="0"/>
          <a:ext cx="0" cy="0"/>
          <a:chOff x="0" y="0"/>
          <a:chExt cx="0" cy="0"/>
        </a:xfrm>
      </p:grpSpPr>
      <p:sp>
        <p:nvSpPr>
          <p:cNvPr id="284" name="Google Shape;284;p40"/>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350">
                <a:solidFill>
                  <a:srgbClr val="000000"/>
                </a:solidFill>
                <a:highlight>
                  <a:srgbClr val="FFFFFF"/>
                </a:highlight>
                <a:latin typeface="Raleway"/>
                <a:ea typeface="Raleway"/>
                <a:cs typeface="Raleway"/>
                <a:sym typeface="Raleway"/>
              </a:rPr>
              <a:t>DS Data Set</a:t>
            </a:r>
            <a:endParaRPr b="1" sz="2350">
              <a:solidFill>
                <a:srgbClr val="000000"/>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t/>
            </a:r>
            <a:endParaRPr b="1" sz="3600">
              <a:solidFill>
                <a:srgbClr val="000000"/>
              </a:solidFill>
              <a:latin typeface="Raleway"/>
              <a:ea typeface="Raleway"/>
              <a:cs typeface="Raleway"/>
              <a:sym typeface="Raleway"/>
            </a:endParaRPr>
          </a:p>
        </p:txBody>
      </p:sp>
      <p:sp>
        <p:nvSpPr>
          <p:cNvPr id="285" name="Google Shape;285;p40"/>
          <p:cNvSpPr txBox="1"/>
          <p:nvPr>
            <p:ph idx="1" type="body"/>
          </p:nvPr>
        </p:nvSpPr>
        <p:spPr>
          <a:xfrm>
            <a:off x="735000" y="1216475"/>
            <a:ext cx="6126000" cy="3483900"/>
          </a:xfrm>
          <a:prstGeom prst="rect">
            <a:avLst/>
          </a:prstGeom>
        </p:spPr>
        <p:txBody>
          <a:bodyPr anchorCtr="0" anchor="t" bIns="91425" lIns="91425" spcFirstLastPara="1" rIns="91425" wrap="square" tIns="91425">
            <a:noAutofit/>
          </a:bodyPr>
          <a:lstStyle/>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Imposes tighter requirements for inclusion in the high quality data-set</a:t>
            </a:r>
            <a:endParaRPr sz="1600">
              <a:solidFill>
                <a:srgbClr val="000000"/>
              </a:solidFill>
              <a:latin typeface="Raleway"/>
              <a:ea typeface="Raleway"/>
              <a:cs typeface="Raleway"/>
              <a:sym typeface="Raleway"/>
            </a:endParaRPr>
          </a:p>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Grades different observations according to the following mutually exclusive categories which they define</a:t>
            </a:r>
            <a:endParaRPr sz="1600">
              <a:solidFill>
                <a:srgbClr val="000000"/>
              </a:solidFill>
              <a:latin typeface="Raleway"/>
              <a:ea typeface="Raleway"/>
              <a:cs typeface="Raleway"/>
              <a:sym typeface="Raleway"/>
            </a:endParaRPr>
          </a:p>
          <a:p>
            <a:pPr indent="-330200" lvl="2" marL="1371600" rtl="0" algn="l">
              <a:spcBef>
                <a:spcPts val="0"/>
              </a:spcBef>
              <a:spcAft>
                <a:spcPts val="0"/>
              </a:spcAft>
              <a:buClr>
                <a:srgbClr val="000000"/>
              </a:buClr>
              <a:buSzPts val="1600"/>
              <a:buFont typeface="Raleway"/>
              <a:buAutoNum type="romanLcPeriod"/>
            </a:pPr>
            <a:r>
              <a:rPr lang="en" sz="1600">
                <a:solidFill>
                  <a:srgbClr val="000000"/>
                </a:solidFill>
                <a:latin typeface="Raleway"/>
                <a:ea typeface="Raleway"/>
                <a:cs typeface="Raleway"/>
                <a:sym typeface="Raleway"/>
              </a:rPr>
              <a:t>Including multiple observations for the same year</a:t>
            </a:r>
            <a:endParaRPr sz="16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16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1600">
              <a:solidFill>
                <a:srgbClr val="000000"/>
              </a:solidFill>
              <a:latin typeface="Raleway"/>
              <a:ea typeface="Raleway"/>
              <a:cs typeface="Raleway"/>
              <a:sym typeface="Raleway"/>
            </a:endParaRPr>
          </a:p>
          <a:p>
            <a:pPr indent="0" lvl="0" marL="0" rtl="0" algn="l">
              <a:spcBef>
                <a:spcPts val="0"/>
              </a:spcBef>
              <a:spcAft>
                <a:spcPts val="0"/>
              </a:spcAft>
              <a:buNone/>
            </a:pPr>
            <a:r>
              <a:t/>
            </a:r>
            <a:endParaRPr sz="16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1600">
              <a:solidFill>
                <a:srgbClr val="000000"/>
              </a:solidFill>
              <a:latin typeface="Raleway"/>
              <a:ea typeface="Raleway"/>
              <a:cs typeface="Raleway"/>
              <a:sym typeface="Raleway"/>
            </a:endParaRPr>
          </a:p>
        </p:txBody>
      </p:sp>
    </p:spTree>
  </p:cSld>
  <p:clrMapOvr>
    <a:masterClrMapping/>
  </p:clrMapOvr>
</p:sld>
</file>

<file path=ppt/slides/slide2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89" name="Shape 289"/>
        <p:cNvGrpSpPr/>
        <p:nvPr/>
      </p:nvGrpSpPr>
      <p:grpSpPr>
        <a:xfrm>
          <a:off x="0" y="0"/>
          <a:ext cx="0" cy="0"/>
          <a:chOff x="0" y="0"/>
          <a:chExt cx="0" cy="0"/>
        </a:xfrm>
      </p:grpSpPr>
      <p:sp>
        <p:nvSpPr>
          <p:cNvPr id="290" name="Google Shape;290;p41"/>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350">
                <a:solidFill>
                  <a:srgbClr val="000000"/>
                </a:solidFill>
                <a:highlight>
                  <a:srgbClr val="FFFFFF"/>
                </a:highlight>
                <a:latin typeface="Raleway"/>
                <a:ea typeface="Raleway"/>
                <a:cs typeface="Raleway"/>
                <a:sym typeface="Raleway"/>
              </a:rPr>
              <a:t>Conclusions on the DS Data Set</a:t>
            </a:r>
            <a:endParaRPr b="1" sz="2350">
              <a:solidFill>
                <a:srgbClr val="000000"/>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t/>
            </a:r>
            <a:endParaRPr b="1" sz="2400">
              <a:solidFill>
                <a:srgbClr val="000000"/>
              </a:solidFill>
              <a:latin typeface="Raleway"/>
              <a:ea typeface="Raleway"/>
              <a:cs typeface="Raleway"/>
              <a:sym typeface="Raleway"/>
            </a:endParaRPr>
          </a:p>
        </p:txBody>
      </p:sp>
      <p:sp>
        <p:nvSpPr>
          <p:cNvPr id="291" name="Google Shape;291;p41"/>
          <p:cNvSpPr txBox="1"/>
          <p:nvPr>
            <p:ph idx="1" type="body"/>
          </p:nvPr>
        </p:nvSpPr>
        <p:spPr>
          <a:xfrm>
            <a:off x="706950" y="1226825"/>
            <a:ext cx="7561800" cy="1281000"/>
          </a:xfrm>
          <a:prstGeom prst="rect">
            <a:avLst/>
          </a:prstGeom>
        </p:spPr>
        <p:txBody>
          <a:bodyPr anchorCtr="0" anchor="t" bIns="91425" lIns="91425" spcFirstLastPara="1" rIns="91425" wrap="square" tIns="91425">
            <a:noAutofit/>
          </a:bodyPr>
          <a:lstStyle/>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Regarding the DS data-set as part of a process of developing the resources available to economists, we conclude that:</a:t>
            </a:r>
            <a:endParaRPr sz="1300">
              <a:solidFill>
                <a:srgbClr val="000000"/>
              </a:solidFill>
              <a:latin typeface="Raleway"/>
              <a:ea typeface="Raleway"/>
              <a:cs typeface="Raleway"/>
              <a:sym typeface="Raleway"/>
            </a:endParaRPr>
          </a:p>
          <a:p>
            <a:pPr indent="-311150" lvl="3" marL="1828800" rtl="0" algn="l">
              <a:spcBef>
                <a:spcPts val="0"/>
              </a:spcBef>
              <a:spcAft>
                <a:spcPts val="0"/>
              </a:spcAft>
              <a:buClr>
                <a:srgbClr val="000000"/>
              </a:buClr>
              <a:buSzPts val="1300"/>
              <a:buFont typeface="Raleway"/>
              <a:buAutoNum type="arabicPeriod"/>
            </a:pPr>
            <a:r>
              <a:rPr lang="en" sz="1300">
                <a:solidFill>
                  <a:srgbClr val="000000"/>
                </a:solidFill>
                <a:latin typeface="Raleway"/>
                <a:ea typeface="Raleway"/>
                <a:cs typeface="Raleway"/>
                <a:sym typeface="Raleway"/>
              </a:rPr>
              <a:t>A secondary data-set should be a consolidation of earlier work, with multiple observations for the same country and the same date being justified by differences in source, in definition, or in methods of calculation;</a:t>
            </a:r>
            <a:endParaRPr sz="1300">
              <a:solidFill>
                <a:srgbClr val="000000"/>
              </a:solidFill>
              <a:latin typeface="Raleway"/>
              <a:ea typeface="Raleway"/>
              <a:cs typeface="Raleway"/>
              <a:sym typeface="Raleway"/>
            </a:endParaRPr>
          </a:p>
          <a:p>
            <a:pPr indent="-311150" lvl="3" marL="1828800" rtl="0" algn="l">
              <a:spcBef>
                <a:spcPts val="0"/>
              </a:spcBef>
              <a:spcAft>
                <a:spcPts val="0"/>
              </a:spcAft>
              <a:buClr>
                <a:srgbClr val="000000"/>
              </a:buClr>
              <a:buSzPts val="1300"/>
              <a:buFont typeface="Raleway"/>
              <a:buAutoNum type="arabicPeriod"/>
            </a:pPr>
            <a:r>
              <a:rPr lang="en" sz="1300">
                <a:solidFill>
                  <a:srgbClr val="000000"/>
                </a:solidFill>
                <a:latin typeface="Raleway"/>
                <a:ea typeface="Raleway"/>
                <a:cs typeface="Raleway"/>
                <a:sym typeface="Raleway"/>
              </a:rPr>
              <a:t>Compilations of this kind should be cumulative;</a:t>
            </a:r>
            <a:endParaRPr sz="1300">
              <a:solidFill>
                <a:srgbClr val="000000"/>
              </a:solidFill>
              <a:latin typeface="Raleway"/>
              <a:ea typeface="Raleway"/>
              <a:cs typeface="Raleway"/>
              <a:sym typeface="Raleway"/>
            </a:endParaRPr>
          </a:p>
          <a:p>
            <a:pPr indent="-311150" lvl="3" marL="1828800" rtl="0" algn="l">
              <a:spcBef>
                <a:spcPts val="0"/>
              </a:spcBef>
              <a:spcAft>
                <a:spcPts val="0"/>
              </a:spcAft>
              <a:buClr>
                <a:srgbClr val="000000"/>
              </a:buClr>
              <a:buSzPts val="1300"/>
              <a:buFont typeface="Raleway"/>
              <a:buAutoNum type="arabicPeriod"/>
            </a:pPr>
            <a:r>
              <a:rPr lang="en" sz="1300">
                <a:solidFill>
                  <a:srgbClr val="000000"/>
                </a:solidFill>
                <a:latin typeface="Raleway"/>
                <a:ea typeface="Raleway"/>
                <a:cs typeface="Raleway"/>
                <a:sym typeface="Raleway"/>
              </a:rPr>
              <a:t>The secondary data-set should be fully documented, with precise table numbers, and a full account given of all adjustments made, so that they can be reproduced;</a:t>
            </a:r>
            <a:endParaRPr sz="1300">
              <a:solidFill>
                <a:srgbClr val="000000"/>
              </a:solidFill>
              <a:latin typeface="Raleway"/>
              <a:ea typeface="Raleway"/>
              <a:cs typeface="Raleway"/>
              <a:sym typeface="Raleway"/>
            </a:endParaRPr>
          </a:p>
          <a:p>
            <a:pPr indent="-311150" lvl="3" marL="1828800" rtl="0" algn="l">
              <a:spcBef>
                <a:spcPts val="0"/>
              </a:spcBef>
              <a:spcAft>
                <a:spcPts val="0"/>
              </a:spcAft>
              <a:buClr>
                <a:srgbClr val="000000"/>
              </a:buClr>
              <a:buSzPts val="1300"/>
              <a:buFont typeface="Raleway"/>
              <a:buAutoNum type="arabicPeriod"/>
            </a:pPr>
            <a:r>
              <a:rPr lang="en" sz="1300">
                <a:solidFill>
                  <a:srgbClr val="000000"/>
                </a:solidFill>
                <a:latin typeface="Raleway"/>
                <a:ea typeface="Raleway"/>
                <a:cs typeface="Raleway"/>
                <a:sym typeface="Raleway"/>
              </a:rPr>
              <a:t>There is a need to address the replication problems with on-line data; there should be a numbering of the different releases of the data-set; and the conservation and availability of all versions seem highly advisable.</a:t>
            </a:r>
            <a:endParaRPr sz="13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4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2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3000">
              <a:solidFill>
                <a:srgbClr val="000000"/>
              </a:solidFill>
              <a:latin typeface="Raleway"/>
              <a:ea typeface="Raleway"/>
              <a:cs typeface="Raleway"/>
              <a:sym typeface="Raleway"/>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8" name="Shape 138"/>
        <p:cNvGrpSpPr/>
        <p:nvPr/>
      </p:nvGrpSpPr>
      <p:grpSpPr>
        <a:xfrm>
          <a:off x="0" y="0"/>
          <a:ext cx="0" cy="0"/>
          <a:chOff x="0" y="0"/>
          <a:chExt cx="0" cy="0"/>
        </a:xfrm>
      </p:grpSpPr>
      <p:sp>
        <p:nvSpPr>
          <p:cNvPr id="139" name="Google Shape;139;p15"/>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“Inequality in the long run” (p. 838-843), Thomas Piketty &amp; Emmanuel Saez</a:t>
            </a:r>
            <a:endParaRPr b="1" sz="2400">
              <a:latin typeface="Raleway"/>
              <a:ea typeface="Raleway"/>
              <a:cs typeface="Raleway"/>
              <a:sym typeface="Raleway"/>
            </a:endParaRPr>
          </a:p>
        </p:txBody>
      </p:sp>
    </p:spTree>
  </p:cSld>
  <p:clrMapOvr>
    <a:masterClrMapping/>
  </p:clrMapOvr>
</p:sld>
</file>

<file path=ppt/slides/slide3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95" name="Shape 295"/>
        <p:cNvGrpSpPr/>
        <p:nvPr/>
      </p:nvGrpSpPr>
      <p:grpSpPr>
        <a:xfrm>
          <a:off x="0" y="0"/>
          <a:ext cx="0" cy="0"/>
          <a:chOff x="0" y="0"/>
          <a:chExt cx="0" cy="0"/>
        </a:xfrm>
      </p:grpSpPr>
      <p:sp>
        <p:nvSpPr>
          <p:cNvPr id="296" name="Google Shape;296;p42"/>
          <p:cNvSpPr txBox="1"/>
          <p:nvPr>
            <p:ph type="title"/>
          </p:nvPr>
        </p:nvSpPr>
        <p:spPr>
          <a:xfrm>
            <a:off x="8191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350">
                <a:solidFill>
                  <a:srgbClr val="000000"/>
                </a:solidFill>
                <a:highlight>
                  <a:srgbClr val="FFFFFF"/>
                </a:highlight>
                <a:latin typeface="Raleway"/>
                <a:ea typeface="Raleway"/>
                <a:cs typeface="Raleway"/>
                <a:sym typeface="Raleway"/>
              </a:rPr>
              <a:t>Looking at the US using the DS Data Set</a:t>
            </a:r>
            <a:endParaRPr b="1" sz="4000"/>
          </a:p>
        </p:txBody>
      </p:sp>
      <p:sp>
        <p:nvSpPr>
          <p:cNvPr id="297" name="Google Shape;297;p42"/>
          <p:cNvSpPr txBox="1"/>
          <p:nvPr>
            <p:ph idx="1" type="body"/>
          </p:nvPr>
        </p:nvSpPr>
        <p:spPr>
          <a:xfrm>
            <a:off x="1269050" y="1240250"/>
            <a:ext cx="5529600" cy="2103600"/>
          </a:xfrm>
          <a:prstGeom prst="rect">
            <a:avLst/>
          </a:prstGeom>
        </p:spPr>
        <p:txBody>
          <a:bodyPr anchorCtr="0" anchor="t" bIns="91425" lIns="91425" spcFirstLastPara="1" rIns="91425" wrap="square" tIns="91425">
            <a:noAutofit/>
          </a:bodyPr>
          <a:lstStyle/>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US: “The changes that took place – ending about a quarter of a century ago – involved in l</a:t>
            </a:r>
            <a:r>
              <a:rPr b="1" lang="en" sz="1400">
                <a:solidFill>
                  <a:srgbClr val="000000"/>
                </a:solidFill>
                <a:latin typeface="Raleway"/>
                <a:ea typeface="Raleway"/>
                <a:cs typeface="Raleway"/>
                <a:sym typeface="Raleway"/>
              </a:rPr>
              <a:t>arge measure a redistribution of income among families in the top and middle brackets. </a:t>
            </a:r>
            <a:r>
              <a:rPr lang="en" sz="1400">
                <a:solidFill>
                  <a:srgbClr val="000000"/>
                </a:solidFill>
                <a:latin typeface="Raleway"/>
                <a:ea typeface="Raleway"/>
                <a:cs typeface="Raleway"/>
                <a:sym typeface="Raleway"/>
              </a:rPr>
              <a:t>Although the share received by the lowest income groups increased slightly during the war, since then it has not changed”. (Miller, 1966, p. 3).</a:t>
            </a:r>
            <a:endParaRPr sz="1400">
              <a:solidFill>
                <a:srgbClr val="000000"/>
              </a:solidFill>
              <a:latin typeface="Raleway"/>
              <a:ea typeface="Raleway"/>
              <a:cs typeface="Raleway"/>
              <a:sym typeface="Raleway"/>
            </a:endParaRPr>
          </a:p>
          <a:p>
            <a:pPr indent="0" lvl="0" marL="0" rtl="0" algn="l">
              <a:spcBef>
                <a:spcPts val="0"/>
              </a:spcBef>
              <a:spcAft>
                <a:spcPts val="0"/>
              </a:spcAft>
              <a:buNone/>
            </a:pPr>
            <a:r>
              <a:t/>
            </a:r>
            <a:endParaRPr sz="2300">
              <a:solidFill>
                <a:srgbClr val="000000"/>
              </a:solidFill>
              <a:latin typeface="Raleway"/>
              <a:ea typeface="Raleway"/>
              <a:cs typeface="Raleway"/>
              <a:sym typeface="Raleway"/>
            </a:endParaRPr>
          </a:p>
        </p:txBody>
      </p:sp>
    </p:spTree>
  </p:cSld>
  <p:clrMapOvr>
    <a:masterClrMapping/>
  </p:clrMapOvr>
</p:sld>
</file>

<file path=ppt/slides/slide3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1" name="Shape 301"/>
        <p:cNvGrpSpPr/>
        <p:nvPr/>
      </p:nvGrpSpPr>
      <p:grpSpPr>
        <a:xfrm>
          <a:off x="0" y="0"/>
          <a:ext cx="0" cy="0"/>
          <a:chOff x="0" y="0"/>
          <a:chExt cx="0" cy="0"/>
        </a:xfrm>
      </p:grpSpPr>
      <p:sp>
        <p:nvSpPr>
          <p:cNvPr id="302" name="Google Shape;302;p43"/>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00000"/>
              </a:lnSpc>
              <a:spcBef>
                <a:spcPts val="0"/>
              </a:spcBef>
              <a:spcAft>
                <a:spcPts val="0"/>
              </a:spcAft>
              <a:buNone/>
            </a:pPr>
            <a:r>
              <a:rPr b="1" lang="en" sz="2450">
                <a:solidFill>
                  <a:srgbClr val="000000"/>
                </a:solidFill>
                <a:highlight>
                  <a:srgbClr val="FFFFFF"/>
                </a:highlight>
                <a:latin typeface="Raleway"/>
                <a:ea typeface="Raleway"/>
                <a:cs typeface="Raleway"/>
                <a:sym typeface="Raleway"/>
              </a:rPr>
              <a:t>Conclusions on Secondary Data Sets</a:t>
            </a:r>
            <a:endParaRPr b="1" sz="2450">
              <a:solidFill>
                <a:srgbClr val="000000"/>
              </a:solidFill>
              <a:highlight>
                <a:srgbClr val="FFFFFF"/>
              </a:highlight>
              <a:latin typeface="Raleway"/>
              <a:ea typeface="Raleway"/>
              <a:cs typeface="Raleway"/>
              <a:sym typeface="Raleway"/>
            </a:endParaRPr>
          </a:p>
          <a:p>
            <a:pPr indent="0" lvl="0" marL="0" rtl="0" algn="ctr">
              <a:lnSpc>
                <a:spcPct val="100000"/>
              </a:lnSpc>
              <a:spcBef>
                <a:spcPts val="0"/>
              </a:spcBef>
              <a:spcAft>
                <a:spcPts val="0"/>
              </a:spcAft>
              <a:buNone/>
            </a:pPr>
            <a:r>
              <a:t/>
            </a:r>
            <a:endParaRPr b="1" sz="3100">
              <a:solidFill>
                <a:srgbClr val="000000"/>
              </a:solidFill>
              <a:latin typeface="Raleway"/>
              <a:ea typeface="Raleway"/>
              <a:cs typeface="Raleway"/>
              <a:sym typeface="Raleway"/>
            </a:endParaRPr>
          </a:p>
        </p:txBody>
      </p:sp>
      <p:sp>
        <p:nvSpPr>
          <p:cNvPr id="303" name="Google Shape;303;p43"/>
          <p:cNvSpPr txBox="1"/>
          <p:nvPr>
            <p:ph idx="1" type="body"/>
          </p:nvPr>
        </p:nvSpPr>
        <p:spPr>
          <a:xfrm>
            <a:off x="445150" y="954675"/>
            <a:ext cx="7505700" cy="1860600"/>
          </a:xfrm>
          <a:prstGeom prst="rect">
            <a:avLst/>
          </a:prstGeom>
        </p:spPr>
        <p:txBody>
          <a:bodyPr anchorCtr="0" anchor="t" bIns="91425" lIns="91425" spcFirstLastPara="1" rIns="91425" wrap="square" tIns="91425">
            <a:noAutofit/>
          </a:bodyPr>
          <a:lstStyle/>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a secondary data-set should be a consolidation of earlier work</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compilations of this kind should be cumulative;</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the secondary data-set should be fully documented,</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there is a need to address the replication problems with on-line data</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classification of estimates needs careful consideration</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include as many definitions as possible</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simple “dummy variable” adjustments for differences in definitions are not a satisfactory approach to the heterogeneity of the available statistics;</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there is no real alternative to seeking data-sets where the observations are as fully consistent as possible</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in the case of the OECD countries studied here, we do not agree with the rejection by DS of “synthetic” estimates based on fiscal records and external information</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we are not convinced that at present it is possible to use secondary data-sets safely without some knowledge of the underlying sources</a:t>
            </a:r>
            <a:endParaRPr sz="2900">
              <a:solidFill>
                <a:srgbClr val="000000"/>
              </a:solidFill>
              <a:latin typeface="Raleway"/>
              <a:ea typeface="Raleway"/>
              <a:cs typeface="Raleway"/>
              <a:sym typeface="Raleway"/>
            </a:endParaRPr>
          </a:p>
        </p:txBody>
      </p:sp>
    </p:spTree>
  </p:cSld>
  <p:clrMapOvr>
    <a:masterClrMapping/>
  </p:clrMapOvr>
</p:sld>
</file>

<file path=ppt/slides/slide3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07" name="Shape 307"/>
        <p:cNvGrpSpPr/>
        <p:nvPr/>
      </p:nvGrpSpPr>
      <p:grpSpPr>
        <a:xfrm>
          <a:off x="0" y="0"/>
          <a:ext cx="0" cy="0"/>
          <a:chOff x="0" y="0"/>
          <a:chExt cx="0" cy="0"/>
        </a:xfrm>
      </p:grpSpPr>
      <p:sp>
        <p:nvSpPr>
          <p:cNvPr id="308" name="Google Shape;308;p44"/>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1500">
                <a:solidFill>
                  <a:srgbClr val="000000"/>
                </a:solidFill>
                <a:latin typeface="Raleway"/>
                <a:ea typeface="Raleway"/>
                <a:cs typeface="Raleway"/>
                <a:sym typeface="Raleway"/>
              </a:rPr>
              <a:t>“Globalization and the great U-Turn: Income Inequality Trends in 16 OECD Countries” (p. 107:1244-99), Arthur S. Alderson &amp; Francois Nielsen</a:t>
            </a:r>
            <a:endParaRPr b="1" sz="1500">
              <a:solidFill>
                <a:srgbClr val="000000"/>
              </a:solidFill>
              <a:latin typeface="Raleway"/>
              <a:ea typeface="Raleway"/>
              <a:cs typeface="Raleway"/>
              <a:sym typeface="Raleway"/>
            </a:endParaRPr>
          </a:p>
          <a:p>
            <a:pPr indent="0" lvl="0" marL="0" rtl="0" algn="ctr">
              <a:spcBef>
                <a:spcPts val="0"/>
              </a:spcBef>
              <a:spcAft>
                <a:spcPts val="0"/>
              </a:spcAft>
              <a:buNone/>
            </a:pPr>
            <a:r>
              <a:t/>
            </a:r>
            <a:endParaRPr b="1" sz="3600">
              <a:latin typeface="Raleway"/>
              <a:ea typeface="Raleway"/>
              <a:cs typeface="Raleway"/>
              <a:sym typeface="Raleway"/>
            </a:endParaRPr>
          </a:p>
        </p:txBody>
      </p:sp>
    </p:spTree>
  </p:cSld>
  <p:clrMapOvr>
    <a:masterClrMapping/>
  </p:clrMapOvr>
</p:sld>
</file>

<file path=ppt/slides/slide3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2" name="Shape 312"/>
        <p:cNvGrpSpPr/>
        <p:nvPr/>
      </p:nvGrpSpPr>
      <p:grpSpPr>
        <a:xfrm>
          <a:off x="0" y="0"/>
          <a:ext cx="0" cy="0"/>
          <a:chOff x="0" y="0"/>
          <a:chExt cx="0" cy="0"/>
        </a:xfrm>
      </p:grpSpPr>
      <p:sp>
        <p:nvSpPr>
          <p:cNvPr id="313" name="Google Shape;313;p45"/>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INTRO</a:t>
            </a:r>
            <a:endParaRPr/>
          </a:p>
        </p:txBody>
      </p:sp>
      <p:sp>
        <p:nvSpPr>
          <p:cNvPr id="314" name="Google Shape;314;p45"/>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04800" lvl="2" marL="1371600" rtl="0" algn="l">
              <a:spcBef>
                <a:spcPts val="0"/>
              </a:spcBef>
              <a:spcAft>
                <a:spcPts val="0"/>
              </a:spcAft>
              <a:buClr>
                <a:srgbClr val="000000"/>
              </a:buClr>
              <a:buSzPts val="1200"/>
              <a:buFont typeface="Raleway"/>
              <a:buAutoNum type="romanLcPeriod"/>
            </a:pPr>
            <a:r>
              <a:rPr lang="en" sz="1200">
                <a:solidFill>
                  <a:srgbClr val="000000"/>
                </a:solidFill>
                <a:latin typeface="Raleway"/>
                <a:ea typeface="Raleway"/>
                <a:cs typeface="Raleway"/>
                <a:sym typeface="Raleway"/>
              </a:rPr>
              <a:t>2 major trends in inequality have been marked by the Kuznets Curve and the great U-turn</a:t>
            </a:r>
            <a:endParaRPr sz="1200">
              <a:solidFill>
                <a:srgbClr val="000000"/>
              </a:solidFill>
              <a:latin typeface="Raleway"/>
              <a:ea typeface="Raleway"/>
              <a:cs typeface="Raleway"/>
              <a:sym typeface="Raleway"/>
            </a:endParaRPr>
          </a:p>
          <a:p>
            <a:pPr indent="-304800" lvl="3" marL="1828800" rtl="0" algn="l">
              <a:spcBef>
                <a:spcPts val="0"/>
              </a:spcBef>
              <a:spcAft>
                <a:spcPts val="0"/>
              </a:spcAft>
              <a:buClr>
                <a:srgbClr val="000000"/>
              </a:buClr>
              <a:buSzPts val="1200"/>
              <a:buFont typeface="Raleway"/>
              <a:buAutoNum type="arabicPeriod"/>
            </a:pPr>
            <a:r>
              <a:rPr lang="en" sz="1200">
                <a:solidFill>
                  <a:srgbClr val="000000"/>
                </a:solidFill>
                <a:latin typeface="Raleway"/>
                <a:ea typeface="Raleway"/>
                <a:cs typeface="Raleway"/>
                <a:sym typeface="Raleway"/>
              </a:rPr>
              <a:t>KUZNETS CURVE: Inverted U-shape </a:t>
            </a:r>
            <a:r>
              <a:rPr lang="en" sz="1200">
                <a:solidFill>
                  <a:srgbClr val="000000"/>
                </a:solidFill>
                <a:latin typeface="Raleway"/>
                <a:ea typeface="Raleway"/>
                <a:cs typeface="Raleway"/>
                <a:sym typeface="Raleway"/>
              </a:rPr>
              <a:t>relationship</a:t>
            </a:r>
            <a:r>
              <a:rPr lang="en" sz="1200">
                <a:solidFill>
                  <a:srgbClr val="000000"/>
                </a:solidFill>
                <a:latin typeface="Raleway"/>
                <a:ea typeface="Raleway"/>
                <a:cs typeface="Raleway"/>
                <a:sym typeface="Raleway"/>
              </a:rPr>
              <a:t> with economic development. </a:t>
            </a:r>
            <a:r>
              <a:rPr lang="en" sz="1200">
                <a:solidFill>
                  <a:srgbClr val="000000"/>
                </a:solidFill>
                <a:latin typeface="Raleway"/>
                <a:ea typeface="Raleway"/>
                <a:cs typeface="Raleway"/>
                <a:sym typeface="Raleway"/>
              </a:rPr>
              <a:t>Inequality</a:t>
            </a:r>
            <a:r>
              <a:rPr lang="en" sz="1200">
                <a:solidFill>
                  <a:srgbClr val="000000"/>
                </a:solidFill>
                <a:latin typeface="Raleway"/>
                <a:ea typeface="Raleway"/>
                <a:cs typeface="Raleway"/>
                <a:sym typeface="Raleway"/>
              </a:rPr>
              <a:t> first increases, peaks, and levels off, then declines. </a:t>
            </a:r>
            <a:endParaRPr sz="1200">
              <a:solidFill>
                <a:srgbClr val="000000"/>
              </a:solidFill>
              <a:latin typeface="Raleway"/>
              <a:ea typeface="Raleway"/>
              <a:cs typeface="Raleway"/>
              <a:sym typeface="Raleway"/>
            </a:endParaRPr>
          </a:p>
          <a:p>
            <a:pPr indent="-304800" lvl="3" marL="1828800" rtl="0" algn="l">
              <a:spcBef>
                <a:spcPts val="0"/>
              </a:spcBef>
              <a:spcAft>
                <a:spcPts val="0"/>
              </a:spcAft>
              <a:buClr>
                <a:srgbClr val="000000"/>
              </a:buClr>
              <a:buSzPts val="1200"/>
              <a:buFont typeface="Raleway"/>
              <a:buAutoNum type="arabicPeriod"/>
            </a:pPr>
            <a:r>
              <a:rPr lang="en" sz="1200">
                <a:solidFill>
                  <a:srgbClr val="000000"/>
                </a:solidFill>
                <a:latin typeface="Raleway"/>
                <a:ea typeface="Raleway"/>
                <a:cs typeface="Raleway"/>
                <a:sym typeface="Raleway"/>
              </a:rPr>
              <a:t>In US. inequality peaked in the 1890s, remained stable for a few decade  and declined after the 1920s</a:t>
            </a:r>
            <a:endParaRPr sz="1200">
              <a:solidFill>
                <a:srgbClr val="000000"/>
              </a:solidFill>
              <a:latin typeface="Raleway"/>
              <a:ea typeface="Raleway"/>
              <a:cs typeface="Raleway"/>
              <a:sym typeface="Raleway"/>
            </a:endParaRPr>
          </a:p>
          <a:p>
            <a:pPr indent="-304800" lvl="3" marL="1828800" rtl="0" algn="l">
              <a:spcBef>
                <a:spcPts val="0"/>
              </a:spcBef>
              <a:spcAft>
                <a:spcPts val="0"/>
              </a:spcAft>
              <a:buClr>
                <a:srgbClr val="000000"/>
              </a:buClr>
              <a:buSzPts val="1200"/>
              <a:buFont typeface="Raleway"/>
              <a:buAutoNum type="arabicPeriod"/>
            </a:pPr>
            <a:r>
              <a:rPr lang="en" sz="1200">
                <a:solidFill>
                  <a:srgbClr val="000000"/>
                </a:solidFill>
                <a:latin typeface="Raleway"/>
                <a:ea typeface="Raleway"/>
                <a:cs typeface="Raleway"/>
                <a:sym typeface="Raleway"/>
              </a:rPr>
              <a:t>UTURN: reversal of Kuznets curve.This uturn is found first in 1970s in the us as income inequality increases (by result of development)</a:t>
            </a:r>
            <a:endParaRPr sz="1200">
              <a:solidFill>
                <a:srgbClr val="000000"/>
              </a:solidFill>
              <a:latin typeface="Raleway"/>
              <a:ea typeface="Raleway"/>
              <a:cs typeface="Raleway"/>
              <a:sym typeface="Raleway"/>
            </a:endParaRPr>
          </a:p>
          <a:p>
            <a:pPr indent="0" lvl="0" marL="0" rtl="0" algn="l">
              <a:spcBef>
                <a:spcPts val="0"/>
              </a:spcBef>
              <a:spcAft>
                <a:spcPts val="0"/>
              </a:spcAft>
              <a:buNone/>
            </a:pPr>
            <a:r>
              <a:t/>
            </a:r>
            <a:endParaRPr sz="1350">
              <a:solidFill>
                <a:srgbClr val="000000"/>
              </a:solidFill>
              <a:highlight>
                <a:srgbClr val="FFFFFF"/>
              </a:highlight>
              <a:latin typeface="Raleway"/>
              <a:ea typeface="Raleway"/>
              <a:cs typeface="Raleway"/>
              <a:sym typeface="Raleway"/>
            </a:endParaRPr>
          </a:p>
        </p:txBody>
      </p:sp>
    </p:spTree>
  </p:cSld>
  <p:clrMapOvr>
    <a:masterClrMapping/>
  </p:clrMapOvr>
</p:sld>
</file>

<file path=ppt/slides/slide3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18" name="Shape 318"/>
        <p:cNvGrpSpPr/>
        <p:nvPr/>
      </p:nvGrpSpPr>
      <p:grpSpPr>
        <a:xfrm>
          <a:off x="0" y="0"/>
          <a:ext cx="0" cy="0"/>
          <a:chOff x="0" y="0"/>
          <a:chExt cx="0" cy="0"/>
        </a:xfrm>
      </p:grpSpPr>
      <p:sp>
        <p:nvSpPr>
          <p:cNvPr id="319" name="Google Shape;319;p46"/>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1800">
                <a:solidFill>
                  <a:srgbClr val="000000"/>
                </a:solidFill>
                <a:latin typeface="Raleway"/>
                <a:ea typeface="Raleway"/>
                <a:cs typeface="Raleway"/>
                <a:sym typeface="Raleway"/>
              </a:rPr>
              <a:t>WHAT CONTRIBUTES TO DEVELOPMENT</a:t>
            </a:r>
            <a:endParaRPr b="1" sz="3050">
              <a:solidFill>
                <a:srgbClr val="000000"/>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t/>
            </a:r>
            <a:endParaRPr b="1" sz="4300">
              <a:solidFill>
                <a:srgbClr val="000000"/>
              </a:solidFill>
              <a:latin typeface="Raleway"/>
              <a:ea typeface="Raleway"/>
              <a:cs typeface="Raleway"/>
              <a:sym typeface="Raleway"/>
            </a:endParaRPr>
          </a:p>
        </p:txBody>
      </p:sp>
      <p:sp>
        <p:nvSpPr>
          <p:cNvPr id="320" name="Google Shape;320;p46"/>
          <p:cNvSpPr txBox="1"/>
          <p:nvPr>
            <p:ph idx="1" type="body"/>
          </p:nvPr>
        </p:nvSpPr>
        <p:spPr>
          <a:xfrm>
            <a:off x="735000" y="1216475"/>
            <a:ext cx="7561800" cy="3483900"/>
          </a:xfrm>
          <a:prstGeom prst="rect">
            <a:avLst/>
          </a:prstGeom>
        </p:spPr>
        <p:txBody>
          <a:bodyPr anchorCtr="0" anchor="t" bIns="91425" lIns="91425" spcFirstLastPara="1" rIns="91425" wrap="square" tIns="91425">
            <a:noAutofit/>
          </a:bodyPr>
          <a:lstStyle/>
          <a:p>
            <a:pPr indent="-298450" lvl="2" marL="1371600" rtl="0" algn="l">
              <a:spcBef>
                <a:spcPts val="0"/>
              </a:spcBef>
              <a:spcAft>
                <a:spcPts val="0"/>
              </a:spcAft>
              <a:buClr>
                <a:srgbClr val="000000"/>
              </a:buClr>
              <a:buSzPts val="1100"/>
              <a:buFont typeface="Raleway"/>
              <a:buAutoNum type="romanLcPeriod"/>
            </a:pPr>
            <a:r>
              <a:rPr lang="en">
                <a:solidFill>
                  <a:srgbClr val="000000"/>
                </a:solidFill>
                <a:latin typeface="Raleway"/>
                <a:ea typeface="Raleway"/>
                <a:cs typeface="Raleway"/>
                <a:sym typeface="Raleway"/>
              </a:rPr>
              <a:t>Globalization: Direct investment (DI): Direct investment in deindustrialization, direct investment in the bargaining position of labor, direct investment in cheapening labor that can result in low skill jobs being exported through international relocation. SHORT TERM EFFECTS: prompts industrialization and weakens the bargaining of labor, LONG TERM: cheapen domestic labor, redistribute income from labor to capital, and reduce demand for low skill labor</a:t>
            </a:r>
            <a:endParaRPr>
              <a:solidFill>
                <a:srgbClr val="000000"/>
              </a:solidFill>
              <a:latin typeface="Raleway"/>
              <a:ea typeface="Raleway"/>
              <a:cs typeface="Raleway"/>
              <a:sym typeface="Raleway"/>
            </a:endParaRPr>
          </a:p>
          <a:p>
            <a:pPr indent="-298450" lvl="2" marL="1371600" rtl="0" algn="l">
              <a:spcBef>
                <a:spcPts val="0"/>
              </a:spcBef>
              <a:spcAft>
                <a:spcPts val="0"/>
              </a:spcAft>
              <a:buClr>
                <a:srgbClr val="000000"/>
              </a:buClr>
              <a:buSzPts val="1100"/>
              <a:buFont typeface="Raleway"/>
              <a:buAutoNum type="romanLcPeriod"/>
            </a:pPr>
            <a:r>
              <a:rPr lang="en">
                <a:solidFill>
                  <a:srgbClr val="000000"/>
                </a:solidFill>
                <a:latin typeface="Raleway"/>
                <a:ea typeface="Raleway"/>
                <a:cs typeface="Raleway"/>
                <a:sym typeface="Raleway"/>
              </a:rPr>
              <a:t>North-South Trade: International trade. 1. Reduces average wage in the north by bringing northern workers in direct competition of southern worker, and </a:t>
            </a:r>
            <a:r>
              <a:rPr lang="en">
                <a:solidFill>
                  <a:srgbClr val="000000"/>
                </a:solidFill>
                <a:latin typeface="Raleway"/>
                <a:ea typeface="Raleway"/>
                <a:cs typeface="Raleway"/>
                <a:sym typeface="Raleway"/>
              </a:rPr>
              <a:t>intensifies</a:t>
            </a:r>
            <a:r>
              <a:rPr lang="en">
                <a:solidFill>
                  <a:srgbClr val="000000"/>
                </a:solidFill>
                <a:latin typeface="Raleway"/>
                <a:ea typeface="Raleway"/>
                <a:cs typeface="Raleway"/>
                <a:sym typeface="Raleway"/>
              </a:rPr>
              <a:t> competition affecting skilled workers as well. 2. Stresses the effects of trade on the relative wages of skilled and unskilled workers. By reducing the demand of unskilled labor in the north, it increases disparity in returns to unskilled relative to skilled labor</a:t>
            </a:r>
            <a:endParaRPr>
              <a:solidFill>
                <a:srgbClr val="000000"/>
              </a:solidFill>
              <a:latin typeface="Raleway"/>
              <a:ea typeface="Raleway"/>
              <a:cs typeface="Raleway"/>
              <a:sym typeface="Raleway"/>
            </a:endParaRPr>
          </a:p>
          <a:p>
            <a:pPr indent="-298450" lvl="2" marL="1371600" rtl="0" algn="l">
              <a:spcBef>
                <a:spcPts val="0"/>
              </a:spcBef>
              <a:spcAft>
                <a:spcPts val="0"/>
              </a:spcAft>
              <a:buClr>
                <a:srgbClr val="000000"/>
              </a:buClr>
              <a:buSzPts val="1100"/>
              <a:buFont typeface="Raleway"/>
              <a:buAutoNum type="romanLcPeriod"/>
            </a:pPr>
            <a:r>
              <a:rPr lang="en">
                <a:solidFill>
                  <a:srgbClr val="000000"/>
                </a:solidFill>
                <a:latin typeface="Raleway"/>
                <a:ea typeface="Raleway"/>
                <a:cs typeface="Raleway"/>
                <a:sym typeface="Raleway"/>
              </a:rPr>
              <a:t>Migration: Movement of people across national borders</a:t>
            </a:r>
            <a:endParaRPr>
              <a:solidFill>
                <a:srgbClr val="000000"/>
              </a:solidFill>
              <a:latin typeface="Raleway"/>
              <a:ea typeface="Raleway"/>
              <a:cs typeface="Raleway"/>
              <a:sym typeface="Raleway"/>
            </a:endParaRPr>
          </a:p>
          <a:p>
            <a:pPr indent="-298450" lvl="3" marL="1828800" rtl="0" algn="l">
              <a:spcBef>
                <a:spcPts val="0"/>
              </a:spcBef>
              <a:spcAft>
                <a:spcPts val="0"/>
              </a:spcAft>
              <a:buClr>
                <a:srgbClr val="000000"/>
              </a:buClr>
              <a:buSzPts val="1100"/>
              <a:buFont typeface="Raleway"/>
              <a:buAutoNum type="arabicPeriod"/>
            </a:pPr>
            <a:r>
              <a:rPr lang="en">
                <a:solidFill>
                  <a:srgbClr val="000000"/>
                </a:solidFill>
                <a:latin typeface="Raleway"/>
                <a:ea typeface="Raleway"/>
                <a:cs typeface="Raleway"/>
                <a:sym typeface="Raleway"/>
              </a:rPr>
              <a:t> US inequality upswing: 1. Rate of immigration increase coincides with rate of inequality increase, 2. Decline in average skills of the immigrant compared to relative natives, 3. Immigrant population is 2 sided... many immigrants with few skills, and also many that are highly skilled</a:t>
            </a:r>
            <a:endParaRPr>
              <a:solidFill>
                <a:srgbClr val="000000"/>
              </a:solidFill>
              <a:latin typeface="Raleway"/>
              <a:ea typeface="Raleway"/>
              <a:cs typeface="Raleway"/>
              <a:sym typeface="Raleway"/>
            </a:endParaRPr>
          </a:p>
          <a:p>
            <a:pPr indent="0" lvl="0" marL="0" rtl="0" algn="l">
              <a:spcBef>
                <a:spcPts val="0"/>
              </a:spcBef>
              <a:spcAft>
                <a:spcPts val="0"/>
              </a:spcAft>
              <a:buNone/>
            </a:pPr>
            <a:r>
              <a:t/>
            </a:r>
            <a:endParaRPr sz="27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700">
              <a:solidFill>
                <a:srgbClr val="000000"/>
              </a:solidFill>
              <a:latin typeface="Raleway"/>
              <a:ea typeface="Raleway"/>
              <a:cs typeface="Raleway"/>
              <a:sym typeface="Raleway"/>
            </a:endParaRPr>
          </a:p>
          <a:p>
            <a:pPr indent="0" lvl="0" marL="0" rtl="0" algn="l">
              <a:spcBef>
                <a:spcPts val="0"/>
              </a:spcBef>
              <a:spcAft>
                <a:spcPts val="0"/>
              </a:spcAft>
              <a:buNone/>
            </a:pPr>
            <a:r>
              <a:t/>
            </a:r>
            <a:endParaRPr sz="27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700">
              <a:solidFill>
                <a:srgbClr val="000000"/>
              </a:solidFill>
              <a:latin typeface="Raleway"/>
              <a:ea typeface="Raleway"/>
              <a:cs typeface="Raleway"/>
              <a:sym typeface="Raleway"/>
            </a:endParaRPr>
          </a:p>
        </p:txBody>
      </p:sp>
    </p:spTree>
  </p:cSld>
  <p:clrMapOvr>
    <a:masterClrMapping/>
  </p:clrMapOvr>
</p:sld>
</file>

<file path=ppt/slides/slide3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24" name="Shape 324"/>
        <p:cNvGrpSpPr/>
        <p:nvPr/>
      </p:nvGrpSpPr>
      <p:grpSpPr>
        <a:xfrm>
          <a:off x="0" y="0"/>
          <a:ext cx="0" cy="0"/>
          <a:chOff x="0" y="0"/>
          <a:chExt cx="0" cy="0"/>
        </a:xfrm>
      </p:grpSpPr>
      <p:sp>
        <p:nvSpPr>
          <p:cNvPr id="325" name="Google Shape;325;p47"/>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350">
                <a:solidFill>
                  <a:srgbClr val="000000"/>
                </a:solidFill>
                <a:highlight>
                  <a:srgbClr val="FFFFFF"/>
                </a:highlight>
                <a:latin typeface="Raleway"/>
                <a:ea typeface="Raleway"/>
                <a:cs typeface="Raleway"/>
                <a:sym typeface="Raleway"/>
              </a:rPr>
              <a:t>Conclusion</a:t>
            </a:r>
            <a:endParaRPr b="1" sz="2350">
              <a:solidFill>
                <a:srgbClr val="000000"/>
              </a:solidFill>
              <a:highlight>
                <a:srgbClr val="FFFFFF"/>
              </a:highlight>
              <a:latin typeface="Raleway"/>
              <a:ea typeface="Raleway"/>
              <a:cs typeface="Raleway"/>
              <a:sym typeface="Raleway"/>
            </a:endParaRPr>
          </a:p>
          <a:p>
            <a:pPr indent="0" lvl="0" marL="0" rtl="0" algn="ctr">
              <a:lnSpc>
                <a:spcPct val="115000"/>
              </a:lnSpc>
              <a:spcBef>
                <a:spcPts val="0"/>
              </a:spcBef>
              <a:spcAft>
                <a:spcPts val="0"/>
              </a:spcAft>
              <a:buNone/>
            </a:pPr>
            <a:r>
              <a:t/>
            </a:r>
            <a:endParaRPr b="1" sz="2400">
              <a:solidFill>
                <a:srgbClr val="000000"/>
              </a:solidFill>
              <a:latin typeface="Raleway"/>
              <a:ea typeface="Raleway"/>
              <a:cs typeface="Raleway"/>
              <a:sym typeface="Raleway"/>
            </a:endParaRPr>
          </a:p>
        </p:txBody>
      </p:sp>
      <p:sp>
        <p:nvSpPr>
          <p:cNvPr id="326" name="Google Shape;326;p47"/>
          <p:cNvSpPr txBox="1"/>
          <p:nvPr>
            <p:ph idx="1" type="body"/>
          </p:nvPr>
        </p:nvSpPr>
        <p:spPr>
          <a:xfrm>
            <a:off x="926725" y="1393575"/>
            <a:ext cx="7561800" cy="12810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sz="1400">
                <a:solidFill>
                  <a:srgbClr val="000000"/>
                </a:solidFill>
                <a:latin typeface="Raleway"/>
                <a:ea typeface="Raleway"/>
                <a:cs typeface="Raleway"/>
                <a:sym typeface="Raleway"/>
              </a:rPr>
              <a:t>Globalization influences the U turn. Direct investment and north south trade influenced income inequality in the contemporary period. In data, when tracing inequality upturn, globalization variables are accounted for on the disapperce and the attenuated</a:t>
            </a:r>
            <a:endParaRPr sz="14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2200">
              <a:solidFill>
                <a:srgbClr val="000000"/>
              </a:solidFill>
              <a:latin typeface="Raleway"/>
              <a:ea typeface="Raleway"/>
              <a:cs typeface="Raleway"/>
              <a:sym typeface="Raleway"/>
            </a:endParaRPr>
          </a:p>
        </p:txBody>
      </p:sp>
    </p:spTree>
  </p:cSld>
  <p:clrMapOvr>
    <a:masterClrMapping/>
  </p:clrMapOvr>
</p:sld>
</file>

<file path=ppt/slides/slide3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0" name="Shape 330"/>
        <p:cNvGrpSpPr/>
        <p:nvPr/>
      </p:nvGrpSpPr>
      <p:grpSpPr>
        <a:xfrm>
          <a:off x="0" y="0"/>
          <a:ext cx="0" cy="0"/>
          <a:chOff x="0" y="0"/>
          <a:chExt cx="0" cy="0"/>
        </a:xfrm>
      </p:grpSpPr>
      <p:sp>
        <p:nvSpPr>
          <p:cNvPr id="331" name="Google Shape;331;p48"/>
          <p:cNvSpPr txBox="1"/>
          <p:nvPr>
            <p:ph type="title"/>
          </p:nvPr>
        </p:nvSpPr>
        <p:spPr>
          <a:xfrm>
            <a:off x="1393929" y="1301146"/>
            <a:ext cx="6366900" cy="2539200"/>
          </a:xfrm>
          <a:prstGeom prst="rect">
            <a:avLst/>
          </a:prstGeom>
        </p:spPr>
        <p:txBody>
          <a:bodyPr anchorCtr="0" anchor="ctr" bIns="91425" lIns="91425" spcFirstLastPara="1" rIns="91425" wrap="square" tIns="91425">
            <a:noAutofit/>
          </a:bodyPr>
          <a:lstStyle/>
          <a:p>
            <a:pPr indent="0" lvl="0" marL="0" rtl="0" algn="ctr">
              <a:lnSpc>
                <a:spcPct val="115000"/>
              </a:lnSpc>
              <a:spcBef>
                <a:spcPts val="0"/>
              </a:spcBef>
              <a:spcAft>
                <a:spcPts val="0"/>
              </a:spcAft>
              <a:buNone/>
            </a:pPr>
            <a:r>
              <a:rPr b="1" lang="en" sz="1500">
                <a:solidFill>
                  <a:srgbClr val="000000"/>
                </a:solidFill>
                <a:latin typeface="Raleway"/>
                <a:ea typeface="Raleway"/>
                <a:cs typeface="Raleway"/>
                <a:sym typeface="Raleway"/>
              </a:rPr>
              <a:t>“The Top 1 Percent in International and Historical Perspective” (p. 3-20), Facundo Alvarado, Anthony B. Atkinson, Thomas Piketty, &amp; Emmanuel Saez</a:t>
            </a:r>
            <a:endParaRPr b="1" sz="1500">
              <a:solidFill>
                <a:srgbClr val="000000"/>
              </a:solidFill>
              <a:latin typeface="Raleway"/>
              <a:ea typeface="Raleway"/>
              <a:cs typeface="Raleway"/>
              <a:sym typeface="Raleway"/>
            </a:endParaRPr>
          </a:p>
          <a:p>
            <a:pPr indent="0" lvl="0" marL="0" rtl="0" algn="ctr">
              <a:spcBef>
                <a:spcPts val="0"/>
              </a:spcBef>
              <a:spcAft>
                <a:spcPts val="0"/>
              </a:spcAft>
              <a:buNone/>
            </a:pPr>
            <a:r>
              <a:t/>
            </a:r>
            <a:endParaRPr b="1" sz="3600">
              <a:latin typeface="Raleway"/>
              <a:ea typeface="Raleway"/>
              <a:cs typeface="Raleway"/>
              <a:sym typeface="Raleway"/>
            </a:endParaRPr>
          </a:p>
        </p:txBody>
      </p:sp>
    </p:spTree>
  </p:cSld>
  <p:clrMapOvr>
    <a:masterClrMapping/>
  </p:clrMapOvr>
</p:sld>
</file>

<file path=ppt/slides/slide3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35" name="Shape 335"/>
        <p:cNvGrpSpPr/>
        <p:nvPr/>
      </p:nvGrpSpPr>
      <p:grpSpPr>
        <a:xfrm>
          <a:off x="0" y="0"/>
          <a:ext cx="0" cy="0"/>
          <a:chOff x="0" y="0"/>
          <a:chExt cx="0" cy="0"/>
        </a:xfrm>
      </p:grpSpPr>
      <p:sp>
        <p:nvSpPr>
          <p:cNvPr id="336" name="Google Shape;336;p49"/>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Factors that </a:t>
            </a:r>
            <a:r>
              <a:rPr b="1" lang="en" sz="2400">
                <a:solidFill>
                  <a:srgbClr val="000000"/>
                </a:solidFill>
                <a:latin typeface="Raleway"/>
                <a:ea typeface="Raleway"/>
                <a:cs typeface="Raleway"/>
                <a:sym typeface="Raleway"/>
              </a:rPr>
              <a:t>Contribute</a:t>
            </a:r>
            <a:r>
              <a:rPr b="1" lang="en" sz="2400">
                <a:solidFill>
                  <a:srgbClr val="000000"/>
                </a:solidFill>
                <a:latin typeface="Raleway"/>
                <a:ea typeface="Raleway"/>
                <a:cs typeface="Raleway"/>
                <a:sym typeface="Raleway"/>
              </a:rPr>
              <a:t> to top Income Distribution</a:t>
            </a:r>
            <a:endParaRPr/>
          </a:p>
        </p:txBody>
      </p:sp>
      <p:sp>
        <p:nvSpPr>
          <p:cNvPr id="337" name="Google Shape;337;p49"/>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Tax policy: top tax rates have moved in the opposite direction from top pre-tax income shares. </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Richer view of the labor market, where we have contrasted the standard supply-side model with the alternative possibility that there may have been changes to bargaining power and greater individualization of pay. Tax cuts may have led managerial energies to be diverted to increasing their remuneration at the expense of enterprise growth and employment. </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Capital income. In Europe—but less so in the United States—private wealth (relative to national income) has followed a spectacular U-shaped path over time, and inherited wealth may be making a return, implying that inheritance and capital income taxation will become again central policy tools for curbing inequality. </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The correlation between earned income and capital income, which have become more closely associated in the united states </a:t>
            </a:r>
            <a:endParaRPr sz="1300">
              <a:solidFill>
                <a:srgbClr val="000000"/>
              </a:solidFill>
              <a:latin typeface="Raleway"/>
              <a:ea typeface="Raleway"/>
              <a:cs typeface="Raleway"/>
              <a:sym typeface="Raleway"/>
            </a:endParaRPr>
          </a:p>
          <a:p>
            <a:pPr indent="0" lvl="0" marL="1371600" rtl="0" algn="l">
              <a:spcBef>
                <a:spcPts val="0"/>
              </a:spcBef>
              <a:spcAft>
                <a:spcPts val="0"/>
              </a:spcAft>
              <a:buNone/>
            </a:pPr>
            <a:r>
              <a:t/>
            </a:r>
            <a:endParaRPr sz="1550">
              <a:solidFill>
                <a:srgbClr val="000000"/>
              </a:solidFill>
              <a:highlight>
                <a:srgbClr val="FFFFFF"/>
              </a:highlight>
              <a:latin typeface="Raleway"/>
              <a:ea typeface="Raleway"/>
              <a:cs typeface="Raleway"/>
              <a:sym typeface="Raleway"/>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3" name="Shape 143"/>
        <p:cNvGrpSpPr/>
        <p:nvPr/>
      </p:nvGrpSpPr>
      <p:grpSpPr>
        <a:xfrm>
          <a:off x="0" y="0"/>
          <a:ext cx="0" cy="0"/>
          <a:chOff x="0" y="0"/>
          <a:chExt cx="0" cy="0"/>
        </a:xfrm>
      </p:grpSpPr>
      <p:sp>
        <p:nvSpPr>
          <p:cNvPr id="144" name="Google Shape;144;p16"/>
          <p:cNvSpPr txBox="1"/>
          <p:nvPr>
            <p:ph type="title"/>
          </p:nvPr>
        </p:nvSpPr>
        <p:spPr>
          <a:xfrm>
            <a:off x="763050" y="368775"/>
            <a:ext cx="7505700" cy="5859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INTRO</a:t>
            </a:r>
            <a:endParaRPr/>
          </a:p>
        </p:txBody>
      </p:sp>
      <p:sp>
        <p:nvSpPr>
          <p:cNvPr id="145" name="Google Shape;145;p16"/>
          <p:cNvSpPr txBox="1"/>
          <p:nvPr>
            <p:ph idx="1" type="body"/>
          </p:nvPr>
        </p:nvSpPr>
        <p:spPr>
          <a:xfrm>
            <a:off x="763050" y="954675"/>
            <a:ext cx="7561800" cy="3483900"/>
          </a:xfrm>
          <a:prstGeom prst="rect">
            <a:avLst/>
          </a:prstGeom>
        </p:spPr>
        <p:txBody>
          <a:bodyPr anchorCtr="0" anchor="t" bIns="91425" lIns="91425" spcFirstLastPara="1" rIns="91425" wrap="square" tIns="91425">
            <a:noAutofit/>
          </a:bodyPr>
          <a:lstStyle/>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Income and wealth inequality was very high a century ago but dropped dramatically in the first half of the 20th century </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Income inequality has resurfaced as late at the 1970s in the US… more unequal than Europe today  </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Modern data collection on income distribution starts with KUZNETS</a:t>
            </a:r>
            <a:endParaRPr sz="1300">
              <a:solidFill>
                <a:srgbClr val="000000"/>
              </a:solidFill>
              <a:latin typeface="Raleway"/>
              <a:ea typeface="Raleway"/>
              <a:cs typeface="Raleway"/>
              <a:sym typeface="Raleway"/>
            </a:endParaRPr>
          </a:p>
          <a:p>
            <a:pPr indent="-311150" lvl="3" marL="1828800" rtl="0" algn="l">
              <a:spcBef>
                <a:spcPts val="0"/>
              </a:spcBef>
              <a:spcAft>
                <a:spcPts val="0"/>
              </a:spcAft>
              <a:buClr>
                <a:srgbClr val="000000"/>
              </a:buClr>
              <a:buSzPts val="1300"/>
              <a:buFont typeface="Raleway"/>
              <a:buAutoNum type="arabicPeriod"/>
            </a:pPr>
            <a:r>
              <a:rPr lang="en" sz="1300">
                <a:solidFill>
                  <a:srgbClr val="000000"/>
                </a:solidFill>
                <a:latin typeface="Raleway"/>
                <a:ea typeface="Raleway"/>
                <a:cs typeface="Raleway"/>
                <a:sym typeface="Raleway"/>
              </a:rPr>
              <a:t>Believes that a balance of growth, competition, and technological progress leads to development. </a:t>
            </a:r>
            <a:r>
              <a:rPr lang="en" sz="1300">
                <a:solidFill>
                  <a:srgbClr val="222222"/>
                </a:solidFill>
                <a:highlight>
                  <a:srgbClr val="FFFFFF"/>
                </a:highlight>
                <a:latin typeface="Raleway"/>
                <a:ea typeface="Raleway"/>
                <a:cs typeface="Raleway"/>
                <a:sym typeface="Raleway"/>
              </a:rPr>
              <a:t>As an economy develops, market forces first increase and then decrease economic inequality</a:t>
            </a:r>
            <a:endParaRPr sz="1300">
              <a:solidFill>
                <a:srgbClr val="000000"/>
              </a:solidFill>
              <a:latin typeface="Raleway"/>
              <a:ea typeface="Raleway"/>
              <a:cs typeface="Raleway"/>
              <a:sym typeface="Raleway"/>
            </a:endParaRPr>
          </a:p>
          <a:p>
            <a:pPr indent="-311150" lvl="3" marL="1828800" rtl="0" algn="l">
              <a:spcBef>
                <a:spcPts val="0"/>
              </a:spcBef>
              <a:spcAft>
                <a:spcPts val="0"/>
              </a:spcAft>
              <a:buClr>
                <a:srgbClr val="000000"/>
              </a:buClr>
              <a:buSzPts val="1300"/>
              <a:buFont typeface="Raleway"/>
              <a:buAutoNum type="arabicPeriod"/>
            </a:pPr>
            <a:r>
              <a:rPr lang="en" sz="1300">
                <a:solidFill>
                  <a:srgbClr val="000000"/>
                </a:solidFill>
                <a:latin typeface="Raleway"/>
                <a:ea typeface="Raleway"/>
                <a:cs typeface="Raleway"/>
                <a:sym typeface="Raleway"/>
              </a:rPr>
              <a:t>Constructed the 1st national income time series for the US</a:t>
            </a:r>
            <a:endParaRPr sz="1300">
              <a:solidFill>
                <a:srgbClr val="000000"/>
              </a:solidFill>
              <a:latin typeface="Raleway"/>
              <a:ea typeface="Raleway"/>
              <a:cs typeface="Raleway"/>
              <a:sym typeface="Raleway"/>
            </a:endParaRPr>
          </a:p>
          <a:p>
            <a:pPr indent="-311150" lvl="3" marL="1828800" rtl="0" algn="l">
              <a:spcBef>
                <a:spcPts val="0"/>
              </a:spcBef>
              <a:spcAft>
                <a:spcPts val="0"/>
              </a:spcAft>
              <a:buClr>
                <a:srgbClr val="000000"/>
              </a:buClr>
              <a:buSzPts val="1300"/>
              <a:buFont typeface="Raleway"/>
              <a:buAutoNum type="arabicPeriod"/>
            </a:pPr>
            <a:r>
              <a:rPr lang="en" sz="1300">
                <a:solidFill>
                  <a:srgbClr val="000000"/>
                </a:solidFill>
                <a:latin typeface="Raleway"/>
                <a:ea typeface="Raleway"/>
                <a:cs typeface="Raleway"/>
                <a:sym typeface="Raleway"/>
              </a:rPr>
              <a:t>Used data from income tax returns and Pareto (Power Laws) to estimate incomes</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WTID (World Top Income Databases) is the most extensive data collection on historical evolution of income equality</a:t>
            </a:r>
            <a:endParaRPr sz="1300">
              <a:solidFill>
                <a:srgbClr val="000000"/>
              </a:solidFill>
              <a:latin typeface="Raleway"/>
              <a:ea typeface="Raleway"/>
              <a:cs typeface="Raleway"/>
              <a:sym typeface="Raleway"/>
            </a:endParaRPr>
          </a:p>
          <a:p>
            <a:pPr indent="-311150" lvl="2" marL="1371600" rtl="0" algn="l">
              <a:spcBef>
                <a:spcPts val="0"/>
              </a:spcBef>
              <a:spcAft>
                <a:spcPts val="0"/>
              </a:spcAft>
              <a:buClr>
                <a:srgbClr val="000000"/>
              </a:buClr>
              <a:buSzPts val="1300"/>
              <a:buFont typeface="Raleway"/>
              <a:buAutoNum type="romanLcPeriod"/>
            </a:pPr>
            <a:r>
              <a:rPr lang="en" sz="1300">
                <a:solidFill>
                  <a:srgbClr val="000000"/>
                </a:solidFill>
                <a:latin typeface="Raleway"/>
                <a:ea typeface="Raleway"/>
                <a:cs typeface="Raleway"/>
                <a:sym typeface="Raleway"/>
              </a:rPr>
              <a:t>Evolution of Inequality income is influenced by key historical events: </a:t>
            </a:r>
            <a:r>
              <a:rPr lang="en" sz="1300">
                <a:solidFill>
                  <a:srgbClr val="222222"/>
                </a:solidFill>
                <a:highlight>
                  <a:srgbClr val="FFFFFF"/>
                </a:highlight>
                <a:latin typeface="Raleway"/>
                <a:ea typeface="Raleway"/>
                <a:cs typeface="Raleway"/>
                <a:sym typeface="Raleway"/>
              </a:rPr>
              <a:t>World wars, rise of progressive taxation, and Bolshevik Revolution</a:t>
            </a:r>
            <a:endParaRPr sz="1300">
              <a:solidFill>
                <a:srgbClr val="000000"/>
              </a:solidFill>
              <a:latin typeface="Raleway"/>
              <a:ea typeface="Raleway"/>
              <a:cs typeface="Raleway"/>
              <a:sym typeface="Raleway"/>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9" name="Shape 149"/>
        <p:cNvGrpSpPr/>
        <p:nvPr/>
      </p:nvGrpSpPr>
      <p:grpSpPr>
        <a:xfrm>
          <a:off x="0" y="0"/>
          <a:ext cx="0" cy="0"/>
          <a:chOff x="0" y="0"/>
          <a:chExt cx="0" cy="0"/>
        </a:xfrm>
      </p:grpSpPr>
      <p:sp>
        <p:nvSpPr>
          <p:cNvPr id="150" name="Google Shape;150;p17"/>
          <p:cNvSpPr txBox="1"/>
          <p:nvPr>
            <p:ph type="title"/>
          </p:nvPr>
        </p:nvSpPr>
        <p:spPr>
          <a:xfrm>
            <a:off x="819150" y="537075"/>
            <a:ext cx="7505700" cy="501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INCOME </a:t>
            </a:r>
            <a:r>
              <a:rPr b="1" lang="en" sz="2400">
                <a:solidFill>
                  <a:srgbClr val="000000"/>
                </a:solidFill>
                <a:latin typeface="Raleway"/>
                <a:ea typeface="Raleway"/>
                <a:cs typeface="Raleway"/>
                <a:sym typeface="Raleway"/>
              </a:rPr>
              <a:t>INEQUALITY</a:t>
            </a:r>
            <a:endParaRPr/>
          </a:p>
          <a:p>
            <a:pPr indent="0" lvl="0" marL="0" rtl="0" algn="ctr">
              <a:spcBef>
                <a:spcPts val="0"/>
              </a:spcBef>
              <a:spcAft>
                <a:spcPts val="0"/>
              </a:spcAft>
              <a:buNone/>
            </a:pPr>
            <a:r>
              <a:t/>
            </a:r>
            <a:endParaRPr/>
          </a:p>
        </p:txBody>
      </p:sp>
      <p:sp>
        <p:nvSpPr>
          <p:cNvPr id="151" name="Google Shape;151;p17"/>
          <p:cNvSpPr txBox="1"/>
          <p:nvPr>
            <p:ph idx="1" type="body"/>
          </p:nvPr>
        </p:nvSpPr>
        <p:spPr>
          <a:xfrm>
            <a:off x="819150" y="1169700"/>
            <a:ext cx="7505700" cy="3269100"/>
          </a:xfrm>
          <a:prstGeom prst="rect">
            <a:avLst/>
          </a:prstGeom>
        </p:spPr>
        <p:txBody>
          <a:bodyPr anchorCtr="0" anchor="t" bIns="91425" lIns="91425" spcFirstLastPara="1" rIns="91425" wrap="square" tIns="91425">
            <a:noAutofit/>
          </a:bodyPr>
          <a:lstStyle/>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Country specific institutions and historical circumstances can lead to very different inequality outcomes</a:t>
            </a:r>
            <a:endParaRPr sz="1400">
              <a:solidFill>
                <a:srgbClr val="000000"/>
              </a:solidFill>
              <a:latin typeface="Raleway"/>
              <a:ea typeface="Raleway"/>
              <a:cs typeface="Raleway"/>
              <a:sym typeface="Raleway"/>
            </a:endParaRPr>
          </a:p>
          <a:p>
            <a:pPr indent="-317500" lvl="2" marL="1371600" rtl="0" algn="l">
              <a:spcBef>
                <a:spcPts val="0"/>
              </a:spcBef>
              <a:spcAft>
                <a:spcPts val="0"/>
              </a:spcAft>
              <a:buClr>
                <a:srgbClr val="000000"/>
              </a:buClr>
              <a:buSzPts val="1400"/>
              <a:buFont typeface="Raleway"/>
              <a:buAutoNum type="romanLcPeriod"/>
            </a:pPr>
            <a:r>
              <a:rPr lang="en" sz="1400">
                <a:solidFill>
                  <a:srgbClr val="000000"/>
                </a:solidFill>
                <a:latin typeface="Raleway"/>
                <a:ea typeface="Raleway"/>
                <a:cs typeface="Raleway"/>
                <a:sym typeface="Raleway"/>
              </a:rPr>
              <a:t>The simplest and most powerful inequality metric is the share of total income going to the top decile</a:t>
            </a:r>
            <a:endParaRPr sz="1400">
              <a:solidFill>
                <a:srgbClr val="000000"/>
              </a:solidFill>
              <a:latin typeface="Raleway"/>
              <a:ea typeface="Raleway"/>
              <a:cs typeface="Raleway"/>
              <a:sym typeface="Raleway"/>
            </a:endParaRPr>
          </a:p>
          <a:p>
            <a:pPr indent="-317500" lvl="2" marL="1371600" rtl="0" algn="l">
              <a:spcBef>
                <a:spcPts val="0"/>
              </a:spcBef>
              <a:spcAft>
                <a:spcPts val="0"/>
              </a:spcAft>
              <a:buClr>
                <a:srgbClr val="000000"/>
              </a:buClr>
              <a:buSzPts val="1400"/>
              <a:buFont typeface="Arial"/>
              <a:buAutoNum type="romanLcPeriod"/>
            </a:pPr>
            <a:r>
              <a:rPr lang="en" sz="1400">
                <a:solidFill>
                  <a:srgbClr val="000000"/>
                </a:solidFill>
                <a:latin typeface="Raleway"/>
                <a:ea typeface="Raleway"/>
                <a:cs typeface="Raleway"/>
                <a:sym typeface="Raleway"/>
              </a:rPr>
              <a:t>How Taxes affect income inequality: H</a:t>
            </a:r>
            <a:r>
              <a:rPr lang="en" sz="1400">
                <a:solidFill>
                  <a:srgbClr val="222222"/>
                </a:solidFill>
                <a:highlight>
                  <a:srgbClr val="FFFFFF"/>
                </a:highlight>
                <a:latin typeface="Raleway"/>
                <a:ea typeface="Raleway"/>
                <a:cs typeface="Raleway"/>
                <a:sym typeface="Raleway"/>
              </a:rPr>
              <a:t>igh-</a:t>
            </a:r>
            <a:r>
              <a:rPr b="1" lang="en" sz="1400">
                <a:solidFill>
                  <a:srgbClr val="222222"/>
                </a:solidFill>
                <a:latin typeface="Raleway"/>
                <a:ea typeface="Raleway"/>
                <a:cs typeface="Raleway"/>
                <a:sym typeface="Raleway"/>
              </a:rPr>
              <a:t>income</a:t>
            </a:r>
            <a:r>
              <a:rPr lang="en" sz="1400">
                <a:solidFill>
                  <a:srgbClr val="222222"/>
                </a:solidFill>
                <a:highlight>
                  <a:srgbClr val="FFFFFF"/>
                </a:highlight>
                <a:latin typeface="Raleway"/>
                <a:ea typeface="Raleway"/>
                <a:cs typeface="Raleway"/>
                <a:sym typeface="Raleway"/>
              </a:rPr>
              <a:t> households pay a larger share of their </a:t>
            </a:r>
            <a:r>
              <a:rPr b="1" lang="en" sz="1400">
                <a:solidFill>
                  <a:srgbClr val="222222"/>
                </a:solidFill>
                <a:latin typeface="Raleway"/>
                <a:ea typeface="Raleway"/>
                <a:cs typeface="Raleway"/>
                <a:sym typeface="Raleway"/>
              </a:rPr>
              <a:t>income</a:t>
            </a:r>
            <a:r>
              <a:rPr lang="en" sz="1400">
                <a:solidFill>
                  <a:srgbClr val="222222"/>
                </a:solidFill>
                <a:highlight>
                  <a:srgbClr val="FFFFFF"/>
                </a:highlight>
                <a:latin typeface="Raleway"/>
                <a:ea typeface="Raleway"/>
                <a:cs typeface="Raleway"/>
                <a:sym typeface="Raleway"/>
              </a:rPr>
              <a:t> in total federal </a:t>
            </a:r>
            <a:r>
              <a:rPr b="1" lang="en" sz="1400">
                <a:solidFill>
                  <a:srgbClr val="222222"/>
                </a:solidFill>
                <a:latin typeface="Raleway"/>
                <a:ea typeface="Raleway"/>
                <a:cs typeface="Raleway"/>
                <a:sym typeface="Raleway"/>
              </a:rPr>
              <a:t>taxes</a:t>
            </a:r>
            <a:r>
              <a:rPr lang="en" sz="1400">
                <a:solidFill>
                  <a:srgbClr val="222222"/>
                </a:solidFill>
                <a:highlight>
                  <a:srgbClr val="FFFFFF"/>
                </a:highlight>
                <a:latin typeface="Raleway"/>
                <a:ea typeface="Raleway"/>
                <a:cs typeface="Raleway"/>
                <a:sym typeface="Raleway"/>
              </a:rPr>
              <a:t> than low-</a:t>
            </a:r>
            <a:r>
              <a:rPr b="1" lang="en" sz="1400">
                <a:solidFill>
                  <a:srgbClr val="222222"/>
                </a:solidFill>
                <a:latin typeface="Raleway"/>
                <a:ea typeface="Raleway"/>
                <a:cs typeface="Raleway"/>
                <a:sym typeface="Raleway"/>
              </a:rPr>
              <a:t>income</a:t>
            </a:r>
            <a:r>
              <a:rPr lang="en" sz="1400">
                <a:solidFill>
                  <a:srgbClr val="222222"/>
                </a:solidFill>
                <a:highlight>
                  <a:srgbClr val="FFFFFF"/>
                </a:highlight>
                <a:latin typeface="Raleway"/>
                <a:ea typeface="Raleway"/>
                <a:cs typeface="Raleway"/>
                <a:sym typeface="Raleway"/>
              </a:rPr>
              <a:t> households, federal </a:t>
            </a:r>
            <a:r>
              <a:rPr b="1" lang="en" sz="1400">
                <a:solidFill>
                  <a:srgbClr val="222222"/>
                </a:solidFill>
                <a:latin typeface="Raleway"/>
                <a:ea typeface="Raleway"/>
                <a:cs typeface="Raleway"/>
                <a:sym typeface="Raleway"/>
              </a:rPr>
              <a:t>taxes</a:t>
            </a:r>
            <a:r>
              <a:rPr lang="en" sz="1400">
                <a:solidFill>
                  <a:srgbClr val="222222"/>
                </a:solidFill>
                <a:highlight>
                  <a:srgbClr val="FFFFFF"/>
                </a:highlight>
                <a:latin typeface="Raleway"/>
                <a:ea typeface="Raleway"/>
                <a:cs typeface="Raleway"/>
                <a:sym typeface="Raleway"/>
              </a:rPr>
              <a:t> reduce </a:t>
            </a:r>
            <a:r>
              <a:rPr b="1" lang="en" sz="1400">
                <a:solidFill>
                  <a:srgbClr val="222222"/>
                </a:solidFill>
                <a:latin typeface="Raleway"/>
                <a:ea typeface="Raleway"/>
                <a:cs typeface="Raleway"/>
                <a:sym typeface="Raleway"/>
              </a:rPr>
              <a:t>income inequality</a:t>
            </a:r>
            <a:r>
              <a:rPr lang="en" sz="1400">
                <a:solidFill>
                  <a:srgbClr val="222222"/>
                </a:solidFill>
                <a:highlight>
                  <a:srgbClr val="FFFFFF"/>
                </a:highlight>
                <a:latin typeface="Raleway"/>
                <a:ea typeface="Raleway"/>
                <a:cs typeface="Raleway"/>
                <a:sym typeface="Raleway"/>
              </a:rPr>
              <a:t>.</a:t>
            </a:r>
            <a:endParaRPr sz="1400">
              <a:solidFill>
                <a:srgbClr val="000000"/>
              </a:solidFill>
              <a:latin typeface="Raleway"/>
              <a:ea typeface="Raleway"/>
              <a:cs typeface="Raleway"/>
              <a:sym typeface="Raleway"/>
            </a:endParaRPr>
          </a:p>
          <a:p>
            <a:pPr indent="-317500" lvl="2" marL="1371600" rtl="0" algn="l">
              <a:spcBef>
                <a:spcPts val="0"/>
              </a:spcBef>
              <a:spcAft>
                <a:spcPts val="0"/>
              </a:spcAft>
              <a:buClr>
                <a:srgbClr val="000000"/>
              </a:buClr>
              <a:buSzPts val="1400"/>
              <a:buFont typeface="Arial"/>
              <a:buAutoNum type="romanLcPeriod"/>
            </a:pPr>
            <a:r>
              <a:rPr b="1" lang="en" sz="1400">
                <a:solidFill>
                  <a:srgbClr val="222222"/>
                </a:solidFill>
                <a:latin typeface="Raleway"/>
                <a:ea typeface="Raleway"/>
                <a:cs typeface="Raleway"/>
                <a:sym typeface="Raleway"/>
              </a:rPr>
              <a:t>Income inequality</a:t>
            </a:r>
            <a:r>
              <a:rPr lang="en" sz="1400">
                <a:solidFill>
                  <a:srgbClr val="222222"/>
                </a:solidFill>
                <a:highlight>
                  <a:srgbClr val="FFFFFF"/>
                </a:highlight>
                <a:latin typeface="Raleway"/>
                <a:ea typeface="Raleway"/>
                <a:cs typeface="Raleway"/>
                <a:sym typeface="Raleway"/>
              </a:rPr>
              <a:t> is how unevenly </a:t>
            </a:r>
            <a:r>
              <a:rPr b="1" lang="en" sz="1400">
                <a:solidFill>
                  <a:srgbClr val="222222"/>
                </a:solidFill>
                <a:latin typeface="Raleway"/>
                <a:ea typeface="Raleway"/>
                <a:cs typeface="Raleway"/>
                <a:sym typeface="Raleway"/>
              </a:rPr>
              <a:t>income</a:t>
            </a:r>
            <a:r>
              <a:rPr lang="en" sz="1400">
                <a:solidFill>
                  <a:srgbClr val="222222"/>
                </a:solidFill>
                <a:highlight>
                  <a:srgbClr val="FFFFFF"/>
                </a:highlight>
                <a:latin typeface="Raleway"/>
                <a:ea typeface="Raleway"/>
                <a:cs typeface="Raleway"/>
                <a:sym typeface="Raleway"/>
              </a:rPr>
              <a:t> is distributed throughout a population. The less equal the </a:t>
            </a:r>
            <a:r>
              <a:rPr b="1" lang="en" sz="1400">
                <a:solidFill>
                  <a:srgbClr val="222222"/>
                </a:solidFill>
                <a:latin typeface="Raleway"/>
                <a:ea typeface="Raleway"/>
                <a:cs typeface="Raleway"/>
                <a:sym typeface="Raleway"/>
              </a:rPr>
              <a:t>distribution</a:t>
            </a:r>
            <a:r>
              <a:rPr lang="en" sz="1400">
                <a:solidFill>
                  <a:srgbClr val="222222"/>
                </a:solidFill>
                <a:highlight>
                  <a:srgbClr val="FFFFFF"/>
                </a:highlight>
                <a:latin typeface="Raleway"/>
                <a:ea typeface="Raleway"/>
                <a:cs typeface="Raleway"/>
                <a:sym typeface="Raleway"/>
              </a:rPr>
              <a:t>, the higher </a:t>
            </a:r>
            <a:r>
              <a:rPr b="1" lang="en" sz="1400">
                <a:solidFill>
                  <a:srgbClr val="222222"/>
                </a:solidFill>
                <a:latin typeface="Raleway"/>
                <a:ea typeface="Raleway"/>
                <a:cs typeface="Raleway"/>
                <a:sym typeface="Raleway"/>
              </a:rPr>
              <a:t>income inequality</a:t>
            </a:r>
            <a:r>
              <a:rPr lang="en" sz="1400">
                <a:solidFill>
                  <a:srgbClr val="222222"/>
                </a:solidFill>
                <a:highlight>
                  <a:srgbClr val="FFFFFF"/>
                </a:highlight>
                <a:latin typeface="Raleway"/>
                <a:ea typeface="Raleway"/>
                <a:cs typeface="Raleway"/>
                <a:sym typeface="Raleway"/>
              </a:rPr>
              <a:t> is. </a:t>
            </a:r>
            <a:r>
              <a:rPr b="1" lang="en" sz="1400">
                <a:solidFill>
                  <a:srgbClr val="222222"/>
                </a:solidFill>
                <a:latin typeface="Raleway"/>
                <a:ea typeface="Raleway"/>
                <a:cs typeface="Raleway"/>
                <a:sym typeface="Raleway"/>
              </a:rPr>
              <a:t>Income inequality</a:t>
            </a:r>
            <a:r>
              <a:rPr lang="en" sz="1400">
                <a:solidFill>
                  <a:srgbClr val="222222"/>
                </a:solidFill>
                <a:highlight>
                  <a:srgbClr val="FFFFFF"/>
                </a:highlight>
                <a:latin typeface="Raleway"/>
                <a:ea typeface="Raleway"/>
                <a:cs typeface="Raleway"/>
                <a:sym typeface="Raleway"/>
              </a:rPr>
              <a:t> is often accompanied by wealth </a:t>
            </a:r>
            <a:r>
              <a:rPr b="1" lang="en" sz="1400">
                <a:solidFill>
                  <a:srgbClr val="222222"/>
                </a:solidFill>
                <a:latin typeface="Raleway"/>
                <a:ea typeface="Raleway"/>
                <a:cs typeface="Raleway"/>
                <a:sym typeface="Raleway"/>
              </a:rPr>
              <a:t>inequality</a:t>
            </a:r>
            <a:r>
              <a:rPr lang="en" sz="1400">
                <a:solidFill>
                  <a:srgbClr val="222222"/>
                </a:solidFill>
                <a:highlight>
                  <a:srgbClr val="FFFFFF"/>
                </a:highlight>
                <a:latin typeface="Raleway"/>
                <a:ea typeface="Raleway"/>
                <a:cs typeface="Raleway"/>
                <a:sym typeface="Raleway"/>
              </a:rPr>
              <a:t>, which is the uneven </a:t>
            </a:r>
            <a:r>
              <a:rPr b="1" lang="en" sz="1400">
                <a:solidFill>
                  <a:srgbClr val="222222"/>
                </a:solidFill>
                <a:latin typeface="Raleway"/>
                <a:ea typeface="Raleway"/>
                <a:cs typeface="Raleway"/>
                <a:sym typeface="Raleway"/>
              </a:rPr>
              <a:t>distribution</a:t>
            </a:r>
            <a:r>
              <a:rPr lang="en" sz="1400">
                <a:solidFill>
                  <a:srgbClr val="222222"/>
                </a:solidFill>
                <a:highlight>
                  <a:srgbClr val="FFFFFF"/>
                </a:highlight>
                <a:latin typeface="Raleway"/>
                <a:ea typeface="Raleway"/>
                <a:cs typeface="Raleway"/>
                <a:sym typeface="Raleway"/>
              </a:rPr>
              <a:t> of wealth (total net private wealth)</a:t>
            </a:r>
            <a:endParaRPr sz="1400">
              <a:solidFill>
                <a:srgbClr val="222222"/>
              </a:solidFill>
              <a:highlight>
                <a:srgbClr val="FFFFFF"/>
              </a:highlight>
              <a:latin typeface="Raleway"/>
              <a:ea typeface="Raleway"/>
              <a:cs typeface="Raleway"/>
              <a:sym typeface="Raleway"/>
            </a:endParaRPr>
          </a:p>
          <a:p>
            <a:pPr indent="0" lvl="0" marL="0" rtl="0" algn="l">
              <a:spcBef>
                <a:spcPts val="0"/>
              </a:spcBef>
              <a:spcAft>
                <a:spcPts val="16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sp>
        <p:nvSpPr>
          <p:cNvPr id="156" name="Google Shape;156;p18"/>
          <p:cNvSpPr txBox="1"/>
          <p:nvPr>
            <p:ph type="title"/>
          </p:nvPr>
        </p:nvSpPr>
        <p:spPr>
          <a:xfrm>
            <a:off x="819150" y="434225"/>
            <a:ext cx="7505700" cy="5391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400">
                <a:solidFill>
                  <a:srgbClr val="000000"/>
                </a:solidFill>
                <a:latin typeface="Raleway"/>
                <a:ea typeface="Raleway"/>
                <a:cs typeface="Raleway"/>
                <a:sym typeface="Raleway"/>
              </a:rPr>
              <a:t>WEALTH</a:t>
            </a:r>
            <a:r>
              <a:rPr b="1" lang="en" sz="2400">
                <a:solidFill>
                  <a:srgbClr val="000000"/>
                </a:solidFill>
                <a:latin typeface="Raleway"/>
                <a:ea typeface="Raleway"/>
                <a:cs typeface="Raleway"/>
                <a:sym typeface="Raleway"/>
              </a:rPr>
              <a:t> INEQUALITY</a:t>
            </a:r>
            <a:endParaRPr/>
          </a:p>
        </p:txBody>
      </p:sp>
      <p:sp>
        <p:nvSpPr>
          <p:cNvPr id="157" name="Google Shape;157;p18"/>
          <p:cNvSpPr txBox="1"/>
          <p:nvPr>
            <p:ph idx="1" type="body"/>
          </p:nvPr>
        </p:nvSpPr>
        <p:spPr>
          <a:xfrm>
            <a:off x="682700" y="1253850"/>
            <a:ext cx="7642200" cy="3184800"/>
          </a:xfrm>
          <a:prstGeom prst="rect">
            <a:avLst/>
          </a:prstGeom>
        </p:spPr>
        <p:txBody>
          <a:bodyPr anchorCtr="0" anchor="t" bIns="91425" lIns="91425" spcFirstLastPara="1" rIns="91425" wrap="square" tIns="91425">
            <a:noAutofit/>
          </a:bodyPr>
          <a:lstStyle/>
          <a:p>
            <a:pPr indent="-317500" lvl="2" marL="1371600" rtl="0" algn="l">
              <a:spcBef>
                <a:spcPts val="0"/>
              </a:spcBef>
              <a:spcAft>
                <a:spcPts val="0"/>
              </a:spcAft>
              <a:buClr>
                <a:srgbClr val="222222"/>
              </a:buClr>
              <a:buSzPts val="1400"/>
              <a:buFont typeface="Raleway"/>
              <a:buAutoNum type="romanLcPeriod"/>
            </a:pPr>
            <a:r>
              <a:rPr lang="en" sz="1400">
                <a:solidFill>
                  <a:srgbClr val="222222"/>
                </a:solidFill>
                <a:highlight>
                  <a:srgbClr val="FFFFFF"/>
                </a:highlight>
                <a:latin typeface="Raleway"/>
                <a:ea typeface="Raleway"/>
                <a:cs typeface="Raleway"/>
                <a:sym typeface="Raleway"/>
              </a:rPr>
              <a:t>Wealth concentration is always much higher than income concentration</a:t>
            </a:r>
            <a:endParaRPr sz="1400">
              <a:solidFill>
                <a:srgbClr val="222222"/>
              </a:solidFill>
              <a:highlight>
                <a:srgbClr val="FFFFFF"/>
              </a:highlight>
              <a:latin typeface="Raleway"/>
              <a:ea typeface="Raleway"/>
              <a:cs typeface="Raleway"/>
              <a:sym typeface="Raleway"/>
            </a:endParaRPr>
          </a:p>
          <a:p>
            <a:pPr indent="-317500" lvl="3" marL="1828800" rtl="0" algn="l">
              <a:spcBef>
                <a:spcPts val="0"/>
              </a:spcBef>
              <a:spcAft>
                <a:spcPts val="0"/>
              </a:spcAft>
              <a:buClr>
                <a:srgbClr val="222222"/>
              </a:buClr>
              <a:buSzPts val="1400"/>
              <a:buFont typeface="Raleway"/>
              <a:buAutoNum type="arabicPeriod"/>
            </a:pPr>
            <a:r>
              <a:rPr lang="en" sz="1400">
                <a:solidFill>
                  <a:srgbClr val="222222"/>
                </a:solidFill>
                <a:highlight>
                  <a:srgbClr val="FFFFFF"/>
                </a:highlight>
                <a:latin typeface="Raleway"/>
                <a:ea typeface="Raleway"/>
                <a:cs typeface="Raleway"/>
                <a:sym typeface="Raleway"/>
              </a:rPr>
              <a:t>Wealth top decile: 60-90%, Income share: 30-50% </a:t>
            </a:r>
            <a:endParaRPr sz="1400">
              <a:solidFill>
                <a:srgbClr val="222222"/>
              </a:solidFill>
              <a:highlight>
                <a:srgbClr val="FFFFFF"/>
              </a:highlight>
              <a:latin typeface="Raleway"/>
              <a:ea typeface="Raleway"/>
              <a:cs typeface="Raleway"/>
              <a:sym typeface="Raleway"/>
            </a:endParaRPr>
          </a:p>
          <a:p>
            <a:pPr indent="-317500" lvl="3" marL="1828800" rtl="0" algn="l">
              <a:spcBef>
                <a:spcPts val="0"/>
              </a:spcBef>
              <a:spcAft>
                <a:spcPts val="0"/>
              </a:spcAft>
              <a:buClr>
                <a:srgbClr val="222222"/>
              </a:buClr>
              <a:buSzPts val="1400"/>
              <a:buFont typeface="Raleway"/>
              <a:buAutoNum type="arabicPeriod"/>
            </a:pPr>
            <a:r>
              <a:rPr lang="en" sz="1400">
                <a:solidFill>
                  <a:srgbClr val="222222"/>
                </a:solidFill>
                <a:highlight>
                  <a:srgbClr val="FFFFFF"/>
                </a:highlight>
                <a:latin typeface="Raleway"/>
                <a:ea typeface="Raleway"/>
                <a:cs typeface="Raleway"/>
                <a:sym typeface="Raleway"/>
              </a:rPr>
              <a:t>Bottom 50% of wealth: Less that 5%, Income 20-30% range. BOTTOM HALF OF POPULATION barely owns any wealth, but DOES earn a decent income</a:t>
            </a:r>
            <a:endParaRPr sz="1400">
              <a:solidFill>
                <a:srgbClr val="222222"/>
              </a:solidFill>
              <a:highlight>
                <a:srgbClr val="FFFFFF"/>
              </a:highlight>
              <a:latin typeface="Raleway"/>
              <a:ea typeface="Raleway"/>
              <a:cs typeface="Raleway"/>
              <a:sym typeface="Raleway"/>
            </a:endParaRPr>
          </a:p>
          <a:p>
            <a:pPr indent="-317500" lvl="2" marL="1371600" rtl="0" algn="l">
              <a:spcBef>
                <a:spcPts val="0"/>
              </a:spcBef>
              <a:spcAft>
                <a:spcPts val="0"/>
              </a:spcAft>
              <a:buClr>
                <a:srgbClr val="222222"/>
              </a:buClr>
              <a:buSzPts val="1400"/>
              <a:buFont typeface="Raleway"/>
              <a:buAutoNum type="romanLcPeriod"/>
            </a:pPr>
            <a:r>
              <a:rPr lang="en" sz="1400">
                <a:solidFill>
                  <a:srgbClr val="222222"/>
                </a:solidFill>
                <a:highlight>
                  <a:srgbClr val="FFFFFF"/>
                </a:highlight>
                <a:latin typeface="Raleway"/>
                <a:ea typeface="Raleway"/>
                <a:cs typeface="Raleway"/>
                <a:sym typeface="Raleway"/>
              </a:rPr>
              <a:t>Today, US wealth inequality is lower than Europe’s, but the US income inequality is higher.  </a:t>
            </a:r>
            <a:endParaRPr sz="1400">
              <a:solidFill>
                <a:srgbClr val="222222"/>
              </a:solidFill>
              <a:highlight>
                <a:srgbClr val="FFFFFF"/>
              </a:highlight>
              <a:latin typeface="Raleway"/>
              <a:ea typeface="Raleway"/>
              <a:cs typeface="Raleway"/>
              <a:sym typeface="Raleway"/>
            </a:endParaRPr>
          </a:p>
          <a:p>
            <a:pPr indent="-317500" lvl="3" marL="1828800" rtl="0" algn="l">
              <a:spcBef>
                <a:spcPts val="0"/>
              </a:spcBef>
              <a:spcAft>
                <a:spcPts val="0"/>
              </a:spcAft>
              <a:buClr>
                <a:srgbClr val="222222"/>
              </a:buClr>
              <a:buSzPts val="1400"/>
              <a:buFont typeface="Raleway"/>
              <a:buAutoNum type="arabicPeriod"/>
            </a:pPr>
            <a:r>
              <a:rPr lang="en" sz="1400">
                <a:solidFill>
                  <a:srgbClr val="222222"/>
                </a:solidFill>
                <a:highlight>
                  <a:srgbClr val="FFFFFF"/>
                </a:highlight>
                <a:latin typeface="Raleway"/>
                <a:ea typeface="Raleway"/>
                <a:cs typeface="Raleway"/>
                <a:sym typeface="Raleway"/>
              </a:rPr>
              <a:t>US inequality is based on rise of top labor incomes rather than concentration of wealth (pockets of wealth that exist in a society, things that make them wealth based)</a:t>
            </a:r>
            <a:endParaRPr sz="1300">
              <a:latin typeface="Raleway"/>
              <a:ea typeface="Raleway"/>
              <a:cs typeface="Raleway"/>
              <a:sym typeface="Raleway"/>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1" name="Shape 161"/>
        <p:cNvGrpSpPr/>
        <p:nvPr/>
      </p:nvGrpSpPr>
      <p:grpSpPr>
        <a:xfrm>
          <a:off x="0" y="0"/>
          <a:ext cx="0" cy="0"/>
          <a:chOff x="0" y="0"/>
          <a:chExt cx="0" cy="0"/>
        </a:xfrm>
      </p:grpSpPr>
      <p:sp>
        <p:nvSpPr>
          <p:cNvPr id="162" name="Google Shape;162;p19"/>
          <p:cNvSpPr txBox="1"/>
          <p:nvPr>
            <p:ph type="title"/>
          </p:nvPr>
        </p:nvSpPr>
        <p:spPr>
          <a:xfrm>
            <a:off x="903300" y="396825"/>
            <a:ext cx="7505700" cy="4458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2100">
                <a:solidFill>
                  <a:srgbClr val="222222"/>
                </a:solidFill>
                <a:highlight>
                  <a:srgbClr val="FFFFFF"/>
                </a:highlight>
                <a:latin typeface="Arial"/>
                <a:ea typeface="Arial"/>
                <a:cs typeface="Arial"/>
                <a:sym typeface="Arial"/>
              </a:rPr>
              <a:t>Determining Wealth to Income &amp; Capital to Income Ratios</a:t>
            </a:r>
            <a:endParaRPr b="1" sz="3900"/>
          </a:p>
        </p:txBody>
      </p:sp>
      <p:sp>
        <p:nvSpPr>
          <p:cNvPr id="163" name="Google Shape;163;p19"/>
          <p:cNvSpPr txBox="1"/>
          <p:nvPr>
            <p:ph idx="1" type="body"/>
          </p:nvPr>
        </p:nvSpPr>
        <p:spPr>
          <a:xfrm>
            <a:off x="1052900" y="898550"/>
            <a:ext cx="6871800" cy="3562200"/>
          </a:xfrm>
          <a:prstGeom prst="rect">
            <a:avLst/>
          </a:prstGeom>
        </p:spPr>
        <p:txBody>
          <a:bodyPr anchorCtr="0" anchor="t" bIns="91425" lIns="91425" spcFirstLastPara="1" rIns="91425" wrap="square" tIns="91425">
            <a:noAutofit/>
          </a:bodyPr>
          <a:lstStyle/>
          <a:p>
            <a:pPr indent="-304800" lvl="2" marL="1371600" rtl="0" algn="l">
              <a:spcBef>
                <a:spcPts val="0"/>
              </a:spcBef>
              <a:spcAft>
                <a:spcPts val="0"/>
              </a:spcAft>
              <a:buClr>
                <a:srgbClr val="222222"/>
              </a:buClr>
              <a:buSzPts val="1200"/>
              <a:buFont typeface="Raleway"/>
              <a:buAutoNum type="romanLcPeriod"/>
            </a:pPr>
            <a:r>
              <a:rPr lang="en" sz="1200">
                <a:solidFill>
                  <a:srgbClr val="222222"/>
                </a:solidFill>
                <a:highlight>
                  <a:srgbClr val="FFFFFF"/>
                </a:highlight>
                <a:latin typeface="Raleway"/>
                <a:ea typeface="Raleway"/>
                <a:cs typeface="Raleway"/>
                <a:sym typeface="Raleway"/>
              </a:rPr>
              <a:t>Harrod-Domar Formula</a:t>
            </a:r>
            <a:endParaRPr sz="1200">
              <a:solidFill>
                <a:srgbClr val="222222"/>
              </a:solidFill>
              <a:highlight>
                <a:srgbClr val="FFFFFF"/>
              </a:highlight>
              <a:latin typeface="Raleway"/>
              <a:ea typeface="Raleway"/>
              <a:cs typeface="Raleway"/>
              <a:sym typeface="Raleway"/>
            </a:endParaRPr>
          </a:p>
          <a:p>
            <a:pPr indent="-311150" lvl="3" marL="1828800" rtl="0" algn="l">
              <a:spcBef>
                <a:spcPts val="0"/>
              </a:spcBef>
              <a:spcAft>
                <a:spcPts val="0"/>
              </a:spcAft>
              <a:buClr>
                <a:srgbClr val="3A3A3A"/>
              </a:buClr>
              <a:buSzPts val="1300"/>
              <a:buFont typeface="Raleway"/>
              <a:buAutoNum type="arabicPeriod"/>
            </a:pPr>
            <a:r>
              <a:rPr lang="en" sz="1300">
                <a:solidFill>
                  <a:srgbClr val="3A3A3A"/>
                </a:solidFill>
                <a:highlight>
                  <a:srgbClr val="FFFFFF"/>
                </a:highlight>
                <a:latin typeface="Raleway"/>
                <a:ea typeface="Raleway"/>
                <a:cs typeface="Raleway"/>
                <a:sym typeface="Raleway"/>
              </a:rPr>
              <a:t>Level of savings (s) = Average propensity to save (APS) –  which is the ratio of national savings to national income.</a:t>
            </a:r>
            <a:endParaRPr sz="1300">
              <a:solidFill>
                <a:srgbClr val="3A3A3A"/>
              </a:solidFill>
              <a:highlight>
                <a:srgbClr val="FFFFFF"/>
              </a:highlight>
              <a:latin typeface="Raleway"/>
              <a:ea typeface="Raleway"/>
              <a:cs typeface="Raleway"/>
              <a:sym typeface="Raleway"/>
            </a:endParaRPr>
          </a:p>
          <a:p>
            <a:pPr indent="-311150" lvl="3" marL="1828800" rtl="0" algn="l">
              <a:spcBef>
                <a:spcPts val="0"/>
              </a:spcBef>
              <a:spcAft>
                <a:spcPts val="0"/>
              </a:spcAft>
              <a:buClr>
                <a:srgbClr val="3A3A3A"/>
              </a:buClr>
              <a:buSzPts val="1300"/>
              <a:buFont typeface="Raleway"/>
              <a:buAutoNum type="arabicPeriod"/>
            </a:pPr>
            <a:r>
              <a:rPr lang="en" sz="1300">
                <a:solidFill>
                  <a:srgbClr val="3A3A3A"/>
                </a:solidFill>
                <a:highlight>
                  <a:srgbClr val="FFFFFF"/>
                </a:highlight>
                <a:latin typeface="Raleway"/>
                <a:ea typeface="Raleway"/>
                <a:cs typeface="Raleway"/>
                <a:sym typeface="Raleway"/>
              </a:rPr>
              <a:t>The capital-output ratio = 1/marginal product of capital.</a:t>
            </a:r>
            <a:endParaRPr sz="1300">
              <a:solidFill>
                <a:srgbClr val="3A3A3A"/>
              </a:solidFill>
              <a:highlight>
                <a:srgbClr val="FFFFFF"/>
              </a:highlight>
              <a:latin typeface="Raleway"/>
              <a:ea typeface="Raleway"/>
              <a:cs typeface="Raleway"/>
              <a:sym typeface="Raleway"/>
            </a:endParaRPr>
          </a:p>
          <a:p>
            <a:pPr indent="-311150" lvl="4" marL="2286000" rtl="0" algn="l">
              <a:spcBef>
                <a:spcPts val="0"/>
              </a:spcBef>
              <a:spcAft>
                <a:spcPts val="0"/>
              </a:spcAft>
              <a:buClr>
                <a:srgbClr val="3A3A3A"/>
              </a:buClr>
              <a:buSzPts val="1300"/>
              <a:buFont typeface="Raleway"/>
              <a:buAutoNum type="alphaLcPeriod"/>
            </a:pPr>
            <a:r>
              <a:rPr lang="en" sz="1300">
                <a:solidFill>
                  <a:srgbClr val="3A3A3A"/>
                </a:solidFill>
                <a:highlight>
                  <a:srgbClr val="FFFFFF"/>
                </a:highlight>
                <a:latin typeface="Raleway"/>
                <a:ea typeface="Raleway"/>
                <a:cs typeface="Raleway"/>
                <a:sym typeface="Raleway"/>
              </a:rPr>
              <a:t>The capital-output ratio is the amount of capital needed to increase output.</a:t>
            </a:r>
            <a:endParaRPr sz="1300">
              <a:solidFill>
                <a:srgbClr val="3A3A3A"/>
              </a:solidFill>
              <a:highlight>
                <a:srgbClr val="FFFFFF"/>
              </a:highlight>
              <a:latin typeface="Raleway"/>
              <a:ea typeface="Raleway"/>
              <a:cs typeface="Raleway"/>
              <a:sym typeface="Raleway"/>
            </a:endParaRPr>
          </a:p>
          <a:p>
            <a:pPr indent="-311150" lvl="4" marL="2286000" rtl="0" algn="l">
              <a:spcBef>
                <a:spcPts val="0"/>
              </a:spcBef>
              <a:spcAft>
                <a:spcPts val="0"/>
              </a:spcAft>
              <a:buClr>
                <a:srgbClr val="3A3A3A"/>
              </a:buClr>
              <a:buSzPts val="1300"/>
              <a:buFont typeface="Raleway"/>
              <a:buAutoNum type="alphaLcPeriod"/>
            </a:pPr>
            <a:r>
              <a:rPr lang="en" sz="1300">
                <a:solidFill>
                  <a:srgbClr val="3A3A3A"/>
                </a:solidFill>
                <a:highlight>
                  <a:srgbClr val="FFFFFF"/>
                </a:highlight>
                <a:latin typeface="Raleway"/>
                <a:ea typeface="Raleway"/>
                <a:cs typeface="Raleway"/>
                <a:sym typeface="Raleway"/>
              </a:rPr>
              <a:t>A high capital-output ratio means investment is inefficient.</a:t>
            </a:r>
            <a:endParaRPr sz="1300">
              <a:solidFill>
                <a:srgbClr val="3A3A3A"/>
              </a:solidFill>
              <a:highlight>
                <a:srgbClr val="FFFFFF"/>
              </a:highlight>
              <a:latin typeface="Raleway"/>
              <a:ea typeface="Raleway"/>
              <a:cs typeface="Raleway"/>
              <a:sym typeface="Raleway"/>
            </a:endParaRPr>
          </a:p>
          <a:p>
            <a:pPr indent="-311150" lvl="4" marL="2286000" rtl="0" algn="l">
              <a:spcBef>
                <a:spcPts val="0"/>
              </a:spcBef>
              <a:spcAft>
                <a:spcPts val="0"/>
              </a:spcAft>
              <a:buClr>
                <a:srgbClr val="3A3A3A"/>
              </a:buClr>
              <a:buSzPts val="1300"/>
              <a:buFont typeface="Raleway"/>
              <a:buAutoNum type="alphaLcPeriod"/>
            </a:pPr>
            <a:r>
              <a:rPr lang="en" sz="1300">
                <a:solidFill>
                  <a:srgbClr val="3A3A3A"/>
                </a:solidFill>
                <a:highlight>
                  <a:srgbClr val="FFFFFF"/>
                </a:highlight>
                <a:latin typeface="Raleway"/>
                <a:ea typeface="Raleway"/>
                <a:cs typeface="Raleway"/>
                <a:sym typeface="Raleway"/>
              </a:rPr>
              <a:t>The capital-output ratio also needs to take into account the depreciation of existing capital</a:t>
            </a:r>
            <a:endParaRPr sz="1300">
              <a:solidFill>
                <a:srgbClr val="3A3A3A"/>
              </a:solidFill>
              <a:highlight>
                <a:srgbClr val="FFFFFF"/>
              </a:highlight>
              <a:latin typeface="Raleway"/>
              <a:ea typeface="Raleway"/>
              <a:cs typeface="Raleway"/>
              <a:sym typeface="Raleway"/>
            </a:endParaRPr>
          </a:p>
          <a:p>
            <a:pPr indent="-311150" lvl="3" marL="1828800" rtl="0" algn="l">
              <a:spcBef>
                <a:spcPts val="0"/>
              </a:spcBef>
              <a:spcAft>
                <a:spcPts val="0"/>
              </a:spcAft>
              <a:buClr>
                <a:srgbClr val="3A3A3A"/>
              </a:buClr>
              <a:buSzPts val="1300"/>
              <a:buFont typeface="Arial"/>
              <a:buAutoNum type="arabicPeriod"/>
            </a:pPr>
            <a:r>
              <a:rPr b="1" lang="en" sz="1300">
                <a:solidFill>
                  <a:srgbClr val="3A3A3A"/>
                </a:solidFill>
                <a:highlight>
                  <a:srgbClr val="FFFFFF"/>
                </a:highlight>
                <a:latin typeface="Raleway"/>
                <a:ea typeface="Raleway"/>
                <a:cs typeface="Raleway"/>
                <a:sym typeface="Raleway"/>
              </a:rPr>
              <a:t>Level of savings</a:t>
            </a:r>
            <a:r>
              <a:rPr lang="en" sz="1300">
                <a:solidFill>
                  <a:srgbClr val="3A3A3A"/>
                </a:solidFill>
                <a:highlight>
                  <a:srgbClr val="FFFFFF"/>
                </a:highlight>
                <a:latin typeface="Raleway"/>
                <a:ea typeface="Raleway"/>
                <a:cs typeface="Raleway"/>
                <a:sym typeface="Raleway"/>
              </a:rPr>
              <a:t>. Higher savings enable greater investment in capital stock</a:t>
            </a:r>
            <a:endParaRPr sz="1300">
              <a:solidFill>
                <a:srgbClr val="3A3A3A"/>
              </a:solidFill>
              <a:highlight>
                <a:srgbClr val="FFFFFF"/>
              </a:highlight>
              <a:latin typeface="Raleway"/>
              <a:ea typeface="Raleway"/>
              <a:cs typeface="Raleway"/>
              <a:sym typeface="Raleway"/>
            </a:endParaRPr>
          </a:p>
          <a:p>
            <a:pPr indent="-311150" lvl="3" marL="1828800" rtl="0" algn="l">
              <a:spcBef>
                <a:spcPts val="0"/>
              </a:spcBef>
              <a:spcAft>
                <a:spcPts val="0"/>
              </a:spcAft>
              <a:buClr>
                <a:srgbClr val="3A3A3A"/>
              </a:buClr>
              <a:buSzPts val="1300"/>
              <a:buFont typeface="Arial"/>
              <a:buAutoNum type="arabicPeriod"/>
            </a:pPr>
            <a:r>
              <a:rPr b="1" lang="en" sz="1300">
                <a:solidFill>
                  <a:srgbClr val="3A3A3A"/>
                </a:solidFill>
                <a:highlight>
                  <a:srgbClr val="FFFFFF"/>
                </a:highlight>
                <a:latin typeface="Raleway"/>
                <a:ea typeface="Raleway"/>
                <a:cs typeface="Raleway"/>
                <a:sym typeface="Raleway"/>
              </a:rPr>
              <a:t>The marginal efficiency of capital</a:t>
            </a:r>
            <a:r>
              <a:rPr lang="en" sz="1300">
                <a:solidFill>
                  <a:srgbClr val="3A3A3A"/>
                </a:solidFill>
                <a:highlight>
                  <a:srgbClr val="FFFFFF"/>
                </a:highlight>
                <a:latin typeface="Raleway"/>
                <a:ea typeface="Raleway"/>
                <a:cs typeface="Raleway"/>
                <a:sym typeface="Raleway"/>
              </a:rPr>
              <a:t>. This refers to the productivity of investment, e.g. if machines costing $30 million increase output by $10 million. The capital-output ratio is 3</a:t>
            </a:r>
            <a:endParaRPr sz="1300">
              <a:solidFill>
                <a:srgbClr val="3A3A3A"/>
              </a:solidFill>
              <a:highlight>
                <a:srgbClr val="FFFFFF"/>
              </a:highlight>
              <a:latin typeface="Raleway"/>
              <a:ea typeface="Raleway"/>
              <a:cs typeface="Raleway"/>
              <a:sym typeface="Raleway"/>
            </a:endParaRPr>
          </a:p>
          <a:p>
            <a:pPr indent="-311150" lvl="3" marL="1828800" rtl="0" algn="l">
              <a:spcBef>
                <a:spcPts val="0"/>
              </a:spcBef>
              <a:spcAft>
                <a:spcPts val="0"/>
              </a:spcAft>
              <a:buClr>
                <a:srgbClr val="3A3A3A"/>
              </a:buClr>
              <a:buSzPts val="1300"/>
              <a:buFont typeface="Arial"/>
              <a:buAutoNum type="arabicPeriod"/>
            </a:pPr>
            <a:r>
              <a:rPr b="1" lang="en" sz="1300">
                <a:solidFill>
                  <a:srgbClr val="3A3A3A"/>
                </a:solidFill>
                <a:highlight>
                  <a:srgbClr val="FFFFFF"/>
                </a:highlight>
                <a:latin typeface="Raleway"/>
                <a:ea typeface="Raleway"/>
                <a:cs typeface="Raleway"/>
                <a:sym typeface="Raleway"/>
              </a:rPr>
              <a:t>Depreciation</a:t>
            </a:r>
            <a:r>
              <a:rPr lang="en" sz="1300">
                <a:solidFill>
                  <a:srgbClr val="3A3A3A"/>
                </a:solidFill>
                <a:highlight>
                  <a:srgbClr val="FFFFFF"/>
                </a:highlight>
                <a:latin typeface="Raleway"/>
                <a:ea typeface="Raleway"/>
                <a:cs typeface="Raleway"/>
                <a:sym typeface="Raleway"/>
              </a:rPr>
              <a:t> – old capital wearing out.</a:t>
            </a:r>
            <a:endParaRPr sz="1300">
              <a:solidFill>
                <a:srgbClr val="3A3A3A"/>
              </a:solidFill>
              <a:highlight>
                <a:srgbClr val="FFFFFF"/>
              </a:highlight>
              <a:latin typeface="Raleway"/>
              <a:ea typeface="Raleway"/>
              <a:cs typeface="Raleway"/>
              <a:sym typeface="Raleway"/>
            </a:endParaRPr>
          </a:p>
          <a:p>
            <a:pPr indent="0" lvl="0" marL="0" rtl="0" algn="l">
              <a:spcBef>
                <a:spcPts val="3600"/>
              </a:spcBef>
              <a:spcAft>
                <a:spcPts val="1600"/>
              </a:spcAft>
              <a:buNone/>
            </a:pPr>
            <a:r>
              <a:t/>
            </a:r>
            <a:endParaRPr>
              <a:latin typeface="Raleway"/>
              <a:ea typeface="Raleway"/>
              <a:cs typeface="Raleway"/>
              <a:sym typeface="Raleway"/>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7" name="Shape 167"/>
        <p:cNvGrpSpPr/>
        <p:nvPr/>
      </p:nvGrpSpPr>
      <p:grpSpPr>
        <a:xfrm>
          <a:off x="0" y="0"/>
          <a:ext cx="0" cy="0"/>
          <a:chOff x="0" y="0"/>
          <a:chExt cx="0" cy="0"/>
        </a:xfrm>
      </p:grpSpPr>
      <p:sp>
        <p:nvSpPr>
          <p:cNvPr id="168" name="Google Shape;168;p20"/>
          <p:cNvSpPr txBox="1"/>
          <p:nvPr>
            <p:ph type="title"/>
          </p:nvPr>
        </p:nvSpPr>
        <p:spPr>
          <a:xfrm>
            <a:off x="819150" y="378125"/>
            <a:ext cx="7505700" cy="9546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sz="4000">
                <a:solidFill>
                  <a:srgbClr val="222222"/>
                </a:solidFill>
                <a:highlight>
                  <a:srgbClr val="FFFFFF"/>
                </a:highlight>
                <a:latin typeface="Raleway"/>
                <a:ea typeface="Raleway"/>
                <a:cs typeface="Raleway"/>
                <a:sym typeface="Raleway"/>
              </a:rPr>
              <a:t>Harrod-Domar Formula</a:t>
            </a:r>
            <a:endParaRPr b="1" sz="4000">
              <a:latin typeface="Raleway"/>
              <a:ea typeface="Raleway"/>
              <a:cs typeface="Raleway"/>
              <a:sym typeface="Raleway"/>
            </a:endParaRPr>
          </a:p>
        </p:txBody>
      </p:sp>
      <p:pic>
        <p:nvPicPr>
          <p:cNvPr id="169" name="Google Shape;169;p20"/>
          <p:cNvPicPr preferRelativeResize="0"/>
          <p:nvPr/>
        </p:nvPicPr>
        <p:blipFill>
          <a:blip r:embed="rId3">
            <a:alphaModFix/>
          </a:blip>
          <a:stretch>
            <a:fillRect/>
          </a:stretch>
        </p:blipFill>
        <p:spPr>
          <a:xfrm>
            <a:off x="1554850" y="1419675"/>
            <a:ext cx="6296025" cy="3295650"/>
          </a:xfrm>
          <a:prstGeom prst="rect">
            <a:avLst/>
          </a:prstGeom>
          <a:noFill/>
          <a:ln>
            <a:noFill/>
          </a:ln>
        </p:spPr>
      </p:pic>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3" name="Shape 173"/>
        <p:cNvGrpSpPr/>
        <p:nvPr/>
      </p:nvGrpSpPr>
      <p:grpSpPr>
        <a:xfrm>
          <a:off x="0" y="0"/>
          <a:ext cx="0" cy="0"/>
          <a:chOff x="0" y="0"/>
          <a:chExt cx="0" cy="0"/>
        </a:xfrm>
      </p:grpSpPr>
      <p:sp>
        <p:nvSpPr>
          <p:cNvPr id="174" name="Google Shape;174;p21"/>
          <p:cNvSpPr txBox="1"/>
          <p:nvPr>
            <p:ph type="title"/>
          </p:nvPr>
        </p:nvSpPr>
        <p:spPr>
          <a:xfrm>
            <a:off x="819150" y="443575"/>
            <a:ext cx="7505700" cy="632700"/>
          </a:xfrm>
          <a:prstGeom prst="rect">
            <a:avLst/>
          </a:prstGeom>
        </p:spPr>
        <p:txBody>
          <a:bodyPr anchorCtr="0" anchor="t" bIns="91425" lIns="91425" spcFirstLastPara="1" rIns="91425" wrap="square" tIns="91425">
            <a:noAutofit/>
          </a:bodyPr>
          <a:lstStyle/>
          <a:p>
            <a:pPr indent="0" lvl="0" marL="0" rtl="0" algn="ctr">
              <a:lnSpc>
                <a:spcPct val="115000"/>
              </a:lnSpc>
              <a:spcBef>
                <a:spcPts val="0"/>
              </a:spcBef>
              <a:spcAft>
                <a:spcPts val="0"/>
              </a:spcAft>
              <a:buNone/>
            </a:pPr>
            <a:r>
              <a:rPr b="1" lang="en">
                <a:solidFill>
                  <a:srgbClr val="222222"/>
                </a:solidFill>
                <a:highlight>
                  <a:srgbClr val="FFFFFF"/>
                </a:highlight>
                <a:latin typeface="Raleway"/>
                <a:ea typeface="Raleway"/>
                <a:cs typeface="Raleway"/>
                <a:sym typeface="Raleway"/>
              </a:rPr>
              <a:t>KUZNETS EXPLAINED</a:t>
            </a:r>
            <a:endParaRPr b="1">
              <a:latin typeface="Raleway"/>
              <a:ea typeface="Raleway"/>
              <a:cs typeface="Raleway"/>
              <a:sym typeface="Raleway"/>
            </a:endParaRPr>
          </a:p>
        </p:txBody>
      </p:sp>
      <p:sp>
        <p:nvSpPr>
          <p:cNvPr id="175" name="Google Shape;175;p21"/>
          <p:cNvSpPr txBox="1"/>
          <p:nvPr>
            <p:ph idx="1" type="body"/>
          </p:nvPr>
        </p:nvSpPr>
        <p:spPr>
          <a:xfrm>
            <a:off x="776200" y="1113675"/>
            <a:ext cx="7548600" cy="3324900"/>
          </a:xfrm>
          <a:prstGeom prst="rect">
            <a:avLst/>
          </a:prstGeom>
        </p:spPr>
        <p:txBody>
          <a:bodyPr anchorCtr="0" anchor="t" bIns="91425" lIns="91425" spcFirstLastPara="1" rIns="91425" wrap="square" tIns="91425">
            <a:noAutofit/>
          </a:bodyPr>
          <a:lstStyle/>
          <a:p>
            <a:pPr indent="-311150" lvl="2" marL="1371600" rtl="0" algn="l">
              <a:spcBef>
                <a:spcPts val="0"/>
              </a:spcBef>
              <a:spcAft>
                <a:spcPts val="0"/>
              </a:spcAft>
              <a:buClr>
                <a:srgbClr val="222222"/>
              </a:buClr>
              <a:buSzPts val="1300"/>
              <a:buFont typeface="Raleway"/>
              <a:buAutoNum type="romanLcPeriod"/>
            </a:pPr>
            <a:r>
              <a:rPr lang="en" sz="1300">
                <a:solidFill>
                  <a:srgbClr val="222222"/>
                </a:solidFill>
                <a:highlight>
                  <a:srgbClr val="FFFFFF"/>
                </a:highlight>
                <a:latin typeface="Raleway"/>
                <a:ea typeface="Raleway"/>
                <a:cs typeface="Raleway"/>
                <a:sym typeface="Raleway"/>
              </a:rPr>
              <a:t>Income inequality first rises with economic development when new higher productivity factors emerge (manufacturing industry), but decrease when more workers join the higher paying sectors of economy (was not the case for more developed countries during 1st half of 20th century… change in economy was a response to societal/historical events such as wars) </a:t>
            </a:r>
            <a:endParaRPr sz="1300">
              <a:solidFill>
                <a:srgbClr val="222222"/>
              </a:solidFill>
              <a:highlight>
                <a:srgbClr val="FFFFFF"/>
              </a:highlight>
              <a:latin typeface="Raleway"/>
              <a:ea typeface="Raleway"/>
              <a:cs typeface="Raleway"/>
              <a:sym typeface="Raleway"/>
            </a:endParaRPr>
          </a:p>
          <a:p>
            <a:pPr indent="-311150" lvl="2" marL="1371600" rtl="0" algn="l">
              <a:spcBef>
                <a:spcPts val="0"/>
              </a:spcBef>
              <a:spcAft>
                <a:spcPts val="0"/>
              </a:spcAft>
              <a:buClr>
                <a:srgbClr val="222222"/>
              </a:buClr>
              <a:buSzPts val="1300"/>
              <a:buFont typeface="Raleway"/>
              <a:buAutoNum type="romanLcPeriod"/>
            </a:pPr>
            <a:r>
              <a:rPr lang="en" sz="1300">
                <a:solidFill>
                  <a:srgbClr val="222222"/>
                </a:solidFill>
                <a:highlight>
                  <a:srgbClr val="FFFFFF"/>
                </a:highlight>
                <a:latin typeface="Raleway"/>
                <a:ea typeface="Raleway"/>
                <a:cs typeface="Raleway"/>
                <a:sym typeface="Raleway"/>
              </a:rPr>
              <a:t>The Main forces that determine labor income inequality in long run: Race between education &amp; technology</a:t>
            </a:r>
            <a:endParaRPr sz="1300">
              <a:solidFill>
                <a:srgbClr val="222222"/>
              </a:solidFill>
              <a:highlight>
                <a:srgbClr val="FFFFFF"/>
              </a:highlight>
              <a:latin typeface="Raleway"/>
              <a:ea typeface="Raleway"/>
              <a:cs typeface="Raleway"/>
              <a:sym typeface="Raleway"/>
            </a:endParaRPr>
          </a:p>
          <a:p>
            <a:pPr indent="-311150" lvl="3" marL="1828800" rtl="0" algn="l">
              <a:spcBef>
                <a:spcPts val="0"/>
              </a:spcBef>
              <a:spcAft>
                <a:spcPts val="0"/>
              </a:spcAft>
              <a:buClr>
                <a:srgbClr val="222222"/>
              </a:buClr>
              <a:buSzPts val="1300"/>
              <a:buFont typeface="Raleway"/>
              <a:buAutoNum type="arabicPeriod"/>
            </a:pPr>
            <a:r>
              <a:rPr lang="en" sz="1300">
                <a:solidFill>
                  <a:srgbClr val="222222"/>
                </a:solidFill>
                <a:highlight>
                  <a:srgbClr val="FFFFFF"/>
                </a:highlight>
                <a:latin typeface="Raleway"/>
                <a:ea typeface="Raleway"/>
                <a:cs typeface="Raleway"/>
                <a:sym typeface="Raleway"/>
              </a:rPr>
              <a:t>Rise in Education = Rise in supply of skills v. Rise in Technology = Rise in demand for skills (depending on the process, inequality of labor will either rise or fall)</a:t>
            </a:r>
            <a:endParaRPr sz="1300">
              <a:solidFill>
                <a:srgbClr val="222222"/>
              </a:solidFill>
              <a:highlight>
                <a:srgbClr val="FFFFFF"/>
              </a:highlight>
              <a:latin typeface="Raleway"/>
              <a:ea typeface="Raleway"/>
              <a:cs typeface="Raleway"/>
              <a:sym typeface="Raleway"/>
            </a:endParaRPr>
          </a:p>
          <a:p>
            <a:pPr indent="-311150" lvl="3" marL="1828800" rtl="0" algn="l">
              <a:spcBef>
                <a:spcPts val="0"/>
              </a:spcBef>
              <a:spcAft>
                <a:spcPts val="0"/>
              </a:spcAft>
              <a:buClr>
                <a:srgbClr val="222222"/>
              </a:buClr>
              <a:buSzPts val="1300"/>
              <a:buFont typeface="Raleway"/>
              <a:buAutoNum type="arabicPeriod"/>
            </a:pPr>
            <a:r>
              <a:rPr lang="en" sz="1300">
                <a:solidFill>
                  <a:srgbClr val="222222"/>
                </a:solidFill>
                <a:highlight>
                  <a:srgbClr val="FFFFFF"/>
                </a:highlight>
                <a:latin typeface="Raleway"/>
                <a:ea typeface="Raleway"/>
                <a:cs typeface="Raleway"/>
                <a:sym typeface="Raleway"/>
              </a:rPr>
              <a:t>Global competition for skills/globalization, </a:t>
            </a:r>
            <a:endParaRPr sz="1300">
              <a:solidFill>
                <a:srgbClr val="222222"/>
              </a:solidFill>
              <a:highlight>
                <a:srgbClr val="FFFFFF"/>
              </a:highlight>
              <a:latin typeface="Raleway"/>
              <a:ea typeface="Raleway"/>
              <a:cs typeface="Raleway"/>
              <a:sym typeface="Raleway"/>
            </a:endParaRPr>
          </a:p>
          <a:p>
            <a:pPr indent="-311150" lvl="3" marL="1828800" rtl="0" algn="l">
              <a:spcBef>
                <a:spcPts val="0"/>
              </a:spcBef>
              <a:spcAft>
                <a:spcPts val="0"/>
              </a:spcAft>
              <a:buClr>
                <a:srgbClr val="222222"/>
              </a:buClr>
              <a:buSzPts val="1300"/>
              <a:buFont typeface="Raleway"/>
              <a:buAutoNum type="arabicPeriod"/>
            </a:pPr>
            <a:r>
              <a:rPr lang="en" sz="1300">
                <a:solidFill>
                  <a:srgbClr val="222222"/>
                </a:solidFill>
                <a:highlight>
                  <a:srgbClr val="FFFFFF"/>
                </a:highlight>
                <a:latin typeface="Raleway"/>
                <a:ea typeface="Raleway"/>
                <a:cs typeface="Raleway"/>
                <a:sym typeface="Raleway"/>
              </a:rPr>
              <a:t>Skill-based technological change </a:t>
            </a:r>
            <a:endParaRPr sz="1300">
              <a:solidFill>
                <a:srgbClr val="222222"/>
              </a:solidFill>
              <a:highlight>
                <a:srgbClr val="FFFFFF"/>
              </a:highlight>
              <a:latin typeface="Raleway"/>
              <a:ea typeface="Raleway"/>
              <a:cs typeface="Raleway"/>
              <a:sym typeface="Raleway"/>
            </a:endParaRPr>
          </a:p>
          <a:p>
            <a:pPr indent="-311150" lvl="3" marL="1828800" rtl="0" algn="l">
              <a:spcBef>
                <a:spcPts val="0"/>
              </a:spcBef>
              <a:spcAft>
                <a:spcPts val="0"/>
              </a:spcAft>
              <a:buClr>
                <a:srgbClr val="222222"/>
              </a:buClr>
              <a:buSzPts val="1300"/>
              <a:buFont typeface="Raleway"/>
              <a:buAutoNum type="arabicPeriod"/>
            </a:pPr>
            <a:r>
              <a:rPr lang="en" sz="1300">
                <a:solidFill>
                  <a:srgbClr val="222222"/>
                </a:solidFill>
                <a:highlight>
                  <a:srgbClr val="FFFFFF"/>
                </a:highlight>
                <a:latin typeface="Raleway"/>
                <a:ea typeface="Raleway"/>
                <a:cs typeface="Raleway"/>
                <a:sym typeface="Raleway"/>
              </a:rPr>
              <a:t>Rise of information technologies</a:t>
            </a:r>
            <a:endParaRPr sz="1300">
              <a:solidFill>
                <a:srgbClr val="222222"/>
              </a:solidFill>
              <a:highlight>
                <a:srgbClr val="FFFFFF"/>
              </a:highlight>
              <a:latin typeface="Raleway"/>
              <a:ea typeface="Raleway"/>
              <a:cs typeface="Raleway"/>
              <a:sym typeface="Raleway"/>
            </a:endParaRPr>
          </a:p>
          <a:p>
            <a:pPr indent="0" lvl="0" marL="0" rtl="0" algn="l">
              <a:spcBef>
                <a:spcPts val="0"/>
              </a:spcBef>
              <a:spcAft>
                <a:spcPts val="1600"/>
              </a:spcAft>
              <a:buNone/>
            </a:pPr>
            <a:r>
              <a:t/>
            </a:r>
            <a:endParaRPr/>
          </a:p>
        </p:txBody>
      </p:sp>
    </p:spTree>
  </p:cSld>
  <p:clrMapOvr>
    <a:masterClrMapping/>
  </p:clrMapOvr>
</p:sld>
</file>

<file path=ppt/theme/theme1.xml><?xml version="1.0" encoding="utf-8"?>
<a:theme xmlns:a="http://schemas.openxmlformats.org/drawingml/2006/main" xmlns:r="http://schemas.openxmlformats.org/officeDocument/2006/relationships" name="Shift">
  <a:themeElements>
    <a:clrScheme name="Shift">
      <a:dk1>
        <a:srgbClr val="FFFFFF"/>
      </a:dk1>
      <a:lt1>
        <a:srgbClr val="AF7B51"/>
      </a:lt1>
      <a:dk2>
        <a:srgbClr val="233A44"/>
      </a:dk2>
      <a:lt2>
        <a:srgbClr val="D9D9D9"/>
      </a:lt2>
      <a:accent1>
        <a:srgbClr val="00796B"/>
      </a:accent1>
      <a:accent2>
        <a:srgbClr val="D9563F"/>
      </a:accent2>
      <a:accent3>
        <a:srgbClr val="C4A15A"/>
      </a:accent3>
      <a:accent4>
        <a:srgbClr val="14F597"/>
      </a:accent4>
      <a:accent5>
        <a:srgbClr val="3D4594"/>
      </a:accent5>
      <a:accent6>
        <a:srgbClr val="163EF5"/>
      </a:accent6>
      <a:hlink>
        <a:srgbClr val="3D4594"/>
      </a:hlink>
      <a:folHlink>
        <a:srgbClr val="3D459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